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7"/>
  </p:notesMasterIdLst>
  <p:sldIdLst>
    <p:sldId id="256" r:id="rId3"/>
    <p:sldId id="278" r:id="rId4"/>
    <p:sldId id="266" r:id="rId5"/>
    <p:sldId id="280" r:id="rId6"/>
    <p:sldId id="279" r:id="rId7"/>
    <p:sldId id="271" r:id="rId8"/>
    <p:sldId id="273" r:id="rId9"/>
    <p:sldId id="274" r:id="rId10"/>
    <p:sldId id="276" r:id="rId11"/>
    <p:sldId id="275" r:id="rId12"/>
    <p:sldId id="277" r:id="rId13"/>
    <p:sldId id="258" r:id="rId14"/>
    <p:sldId id="262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F7E"/>
    <a:srgbClr val="BC1A2D"/>
    <a:srgbClr val="E5465A"/>
    <a:srgbClr val="72B5BC"/>
    <a:srgbClr val="4B959D"/>
    <a:srgbClr val="B3B3B3"/>
    <a:srgbClr val="328F99"/>
    <a:srgbClr val="0291A0"/>
    <a:srgbClr val="B4B4B4"/>
    <a:srgbClr val="EC7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7" autoAdjust="0"/>
    <p:restoredTop sz="94660"/>
  </p:normalViewPr>
  <p:slideViewPr>
    <p:cSldViewPr snapToGrid="0">
      <p:cViewPr>
        <p:scale>
          <a:sx n="95" d="100"/>
          <a:sy n="95" d="100"/>
        </p:scale>
        <p:origin x="-152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06766202387292E-2"/>
          <c:y val="9.4516423666317101E-2"/>
          <c:w val="0.96178646759522546"/>
          <c:h val="0.810967152667365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solidFill>
                <a:srgbClr val="E3E3E3">
                  <a:alpha val="99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4949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Лист1!$A$1</c:f>
              <c:numCache>
                <c:formatCode>General</c:formatCode>
                <c:ptCount val="1"/>
                <c:pt idx="0">
                  <c:v>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BC-4B2D-9C27-0411E42B4252}"/>
            </c:ext>
          </c:extLst>
        </c:ser>
        <c:ser>
          <c:idx val="1"/>
          <c:order val="1"/>
          <c:spPr>
            <a:solidFill>
              <a:srgbClr val="0291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</c:f>
              <c:numCache>
                <c:formatCode>General</c:formatCode>
                <c:ptCount val="1"/>
                <c:pt idx="0">
                  <c:v>3616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F9-4B14-A826-95F2F8F86BE1}"/>
            </c:ext>
          </c:extLst>
        </c:ser>
        <c:ser>
          <c:idx val="2"/>
          <c:order val="2"/>
          <c:spPr>
            <a:solidFill>
              <a:srgbClr val="E546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i="0" u="none" strike="noStrike" kern="1200" baseline="0" dirty="0" smtClean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rPr>
                      <a:t>9694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F9-4B14-A826-95F2F8F86BE1}"/>
                </c:ext>
              </c:extLst>
            </c:dLbl>
            <c:txPr>
              <a:bodyPr rot="0" vert="horz"/>
              <a:lstStyle/>
              <a:p>
                <a:pPr algn="ctr">
                  <a:defRPr lang="ru-RU" sz="16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Лист1!$C$1</c:f>
              <c:numCache>
                <c:formatCode>General</c:formatCode>
                <c:ptCount val="1"/>
                <c:pt idx="0">
                  <c:v>8845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F9-4B14-A826-95F2F8F86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66"/>
        <c:axId val="221427200"/>
        <c:axId val="221428736"/>
      </c:barChart>
      <c:catAx>
        <c:axId val="2214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28736"/>
        <c:crosses val="autoZero"/>
        <c:auto val="1"/>
        <c:lblAlgn val="ctr"/>
        <c:lblOffset val="100"/>
        <c:noMultiLvlLbl val="0"/>
      </c:catAx>
      <c:valAx>
        <c:axId val="221428736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4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4949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Лист1!$A$3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85-4D89-B5F5-4DD62588B10A}"/>
            </c:ext>
          </c:extLst>
        </c:ser>
        <c:ser>
          <c:idx val="1"/>
          <c:order val="1"/>
          <c:spPr>
            <a:solidFill>
              <a:srgbClr val="0291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1-46B7-ACB2-314FBBFD0674}"/>
            </c:ext>
          </c:extLst>
        </c:ser>
        <c:ser>
          <c:idx val="2"/>
          <c:order val="2"/>
          <c:spPr>
            <a:solidFill>
              <a:srgbClr val="E546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Лист1!$C$3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01-46B7-ACB2-314FBBFD0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66"/>
        <c:axId val="221473024"/>
        <c:axId val="221478912"/>
      </c:barChart>
      <c:catAx>
        <c:axId val="221473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1478912"/>
        <c:crosses val="autoZero"/>
        <c:auto val="1"/>
        <c:lblAlgn val="ctr"/>
        <c:lblOffset val="100"/>
        <c:noMultiLvlLbl val="0"/>
      </c:catAx>
      <c:valAx>
        <c:axId val="22147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4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06766202387292E-2"/>
          <c:y val="0"/>
          <c:w val="0.96178646759522546"/>
          <c:h val="0.9921494643091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292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94949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Лист1!$A$5</c:f>
              <c:numCache>
                <c:formatCode>General</c:formatCode>
                <c:ptCount val="1"/>
                <c:pt idx="0">
                  <c:v>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DA-4E60-837B-EDC079DD8040}"/>
            </c:ext>
          </c:extLst>
        </c:ser>
        <c:ser>
          <c:idx val="1"/>
          <c:order val="1"/>
          <c:spPr>
            <a:solidFill>
              <a:srgbClr val="0291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General</c:formatCode>
                <c:ptCount val="1"/>
                <c:pt idx="0">
                  <c:v>1457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E4-4028-8C5D-6C4A10F3E934}"/>
            </c:ext>
          </c:extLst>
        </c:ser>
        <c:ser>
          <c:idx val="2"/>
          <c:order val="2"/>
          <c:spPr>
            <a:solidFill>
              <a:srgbClr val="E546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000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</c:f>
              <c:numCache>
                <c:formatCode>General</c:formatCode>
                <c:ptCount val="1"/>
                <c:pt idx="0">
                  <c:v>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E4-4028-8C5D-6C4A10F3E9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66"/>
        <c:axId val="222968832"/>
        <c:axId val="222991104"/>
      </c:barChart>
      <c:catAx>
        <c:axId val="222968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991104"/>
        <c:crosses val="autoZero"/>
        <c:auto val="1"/>
        <c:lblAlgn val="ctr"/>
        <c:lblOffset val="100"/>
        <c:noMultiLvlLbl val="0"/>
      </c:catAx>
      <c:valAx>
        <c:axId val="222991104"/>
        <c:scaling>
          <c:orientation val="minMax"/>
          <c:max val="70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9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AD9DA-1694-DA41-9F33-9AF6BA738B1C}" type="doc">
      <dgm:prSet loTypeId="urn:microsoft.com/office/officeart/2008/layout/VerticalCurvedList" loCatId="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04E209F-694B-E041-A0E5-54D0EE2691A3}">
      <dgm:prSet phldrT="[Текст]" custT="1"/>
      <dgm:spPr>
        <a:solidFill>
          <a:srgbClr val="E9E9E9"/>
        </a:solidFill>
        <a:effectLst>
          <a:outerShdw blurRad="57150" dist="19050" dir="5400000" algn="ctr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- универсальный оператор электронных торгов для осуществления закупок согласно Федеральным законам № 44-ФЗ и № 223-ФЗ, коммерческих закупок, торгов согласно постановлению Правительства РФ № 615 о капитальном ремонте многоквартирных домов, имущественных торгов</a:t>
          </a:r>
        </a:p>
      </dgm:t>
    </dgm:pt>
    <dgm:pt modelId="{8638DE6E-E497-BA4E-9C22-4215DB6ABA73}" type="parTrans" cxnId="{2A440F46-EAAE-DC4E-94C3-3D47CD7A9706}">
      <dgm:prSet/>
      <dgm:spPr/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A85A955D-F358-0743-A2E3-B8D1064B7D7E}" type="sibTrans" cxnId="{2A440F46-EAAE-DC4E-94C3-3D47CD7A9706}">
      <dgm:prSet/>
      <dgm:spPr>
        <a:solidFill>
          <a:srgbClr val="E4465A"/>
        </a:solidFill>
        <a:ln w="76200">
          <a:solidFill>
            <a:srgbClr val="E4465A"/>
          </a:solidFill>
        </a:ln>
        <a:effectLst/>
      </dgm:spPr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748A2E20-16DA-7949-939A-72D9DDBB326C}">
      <dgm:prSet phldrT="[Текст]" custT="1"/>
      <dgm:spPr>
        <a:solidFill>
          <a:srgbClr val="E9E9E9"/>
        </a:solidFill>
        <a:effectLst>
          <a:outerShdw blurRad="57150" dist="19050" dir="5400000" algn="ctr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– общепризнанный эксперт по проведению торгов в электронной форме – по всем типам процедур, предусмотренных законодательством РФ</a:t>
          </a:r>
          <a:endParaRPr lang="ru-RU" sz="1400" b="0" i="0" dirty="0">
            <a:solidFill>
              <a:schemeClr val="tx1"/>
            </a:solidFill>
            <a:latin typeface="Segoe UI" panose="020B0502040204020203" pitchFamily="34" charset="0"/>
            <a:ea typeface="Helvetica Light" charset="0"/>
            <a:cs typeface="Segoe UI" panose="020B0502040204020203" pitchFamily="34" charset="0"/>
          </a:endParaRPr>
        </a:p>
      </dgm:t>
    </dgm:pt>
    <dgm:pt modelId="{CD456F50-40E6-F44E-ABA7-9BD983F89187}" type="parTrans" cxnId="{4CF482CB-C8E6-7E46-A1C3-D16E715BEEEB}">
      <dgm:prSet/>
      <dgm:spPr/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7C76A25D-5FFD-494D-A673-760585FFF80A}" type="sibTrans" cxnId="{4CF482CB-C8E6-7E46-A1C3-D16E715BEEEB}">
      <dgm:prSet/>
      <dgm:spPr/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F5B11934-8DA8-E447-84B3-099EDDCF3206}">
      <dgm:prSet phldrT="[Текст]" custT="1"/>
      <dgm:spPr>
        <a:solidFill>
          <a:srgbClr val="E9E9E9"/>
        </a:solidFill>
        <a:effectLst>
          <a:outerShdw blurRad="57150" dist="19050" dir="5400000" algn="ctr" rotWithShape="0">
            <a:srgbClr val="000000">
              <a:alpha val="280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- начиная с 2011 года, единственная Федеральная электронная площадка, демонстрирующая стабильный рост основных операционных показателей, на которой обслуживаются крупнейшие государственные заказчики РФ</a:t>
          </a:r>
          <a:endParaRPr lang="ru-RU" sz="1400" b="0" i="0" dirty="0">
            <a:solidFill>
              <a:schemeClr val="tx1"/>
            </a:solidFill>
            <a:latin typeface="Segoe UI" panose="020B0502040204020203" pitchFamily="34" charset="0"/>
            <a:ea typeface="Helvetica Light" charset="0"/>
            <a:cs typeface="Segoe UI" panose="020B0502040204020203" pitchFamily="34" charset="0"/>
          </a:endParaRPr>
        </a:p>
      </dgm:t>
    </dgm:pt>
    <dgm:pt modelId="{CE4AA098-46A6-DC42-82B1-CF0BBD84EF49}" type="parTrans" cxnId="{9CBF450C-5390-BD45-A577-D78A9B3D6427}">
      <dgm:prSet/>
      <dgm:spPr/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8D5ED7BA-05C3-5145-B8F3-A6829CB1AD8B}" type="sibTrans" cxnId="{9CBF450C-5390-BD45-A577-D78A9B3D6427}">
      <dgm:prSet/>
      <dgm:spPr/>
      <dgm:t>
        <a:bodyPr/>
        <a:lstStyle/>
        <a:p>
          <a:endParaRPr lang="ru-RU" sz="1400" b="0" i="0">
            <a:latin typeface="Helvetica Light" charset="0"/>
            <a:ea typeface="Helvetica Light" charset="0"/>
            <a:cs typeface="Helvetica Light" charset="0"/>
          </a:endParaRPr>
        </a:p>
      </dgm:t>
    </dgm:pt>
    <dgm:pt modelId="{305CE400-64C1-4EE7-A3ED-5C90B8EDB0D7}">
      <dgm:prSet/>
      <dgm:spPr>
        <a:solidFill>
          <a:srgbClr val="E9E9E9"/>
        </a:solidFill>
        <a:effectLst>
          <a:outerShdw blurRad="57150" dist="19050" dir="5400000" algn="ctr" rotWithShape="0">
            <a:srgbClr val="000000">
              <a:alpha val="28000"/>
            </a:srgbClr>
          </a:outerShdw>
        </a:effectLst>
      </dgm:spPr>
      <dgm:t>
        <a:bodyPr/>
        <a:lstStyle/>
        <a:p>
          <a:endParaRPr lang="ru-RU" dirty="0"/>
        </a:p>
      </dgm:t>
    </dgm:pt>
    <dgm:pt modelId="{D0B1CFA6-7ED3-433B-B113-831BEB219E7C}" type="parTrans" cxnId="{D5F8B3CA-55B5-4C36-A106-B2186B24859C}">
      <dgm:prSet/>
      <dgm:spPr/>
      <dgm:t>
        <a:bodyPr/>
        <a:lstStyle/>
        <a:p>
          <a:endParaRPr lang="ru-RU"/>
        </a:p>
      </dgm:t>
    </dgm:pt>
    <dgm:pt modelId="{A2EB52B4-CF01-40A8-8FC2-A3E5A30B14E8}" type="sibTrans" cxnId="{D5F8B3CA-55B5-4C36-A106-B2186B24859C}">
      <dgm:prSet/>
      <dgm:spPr/>
      <dgm:t>
        <a:bodyPr/>
        <a:lstStyle/>
        <a:p>
          <a:endParaRPr lang="ru-RU"/>
        </a:p>
      </dgm:t>
    </dgm:pt>
    <dgm:pt modelId="{D424EC76-5FF9-E240-A12F-25EA3C5C5F49}" type="pres">
      <dgm:prSet presAssocID="{63CAD9DA-1694-DA41-9F33-9AF6BA738B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35C1F8-F097-1F4D-A64F-147F5AF5FBF8}" type="pres">
      <dgm:prSet presAssocID="{63CAD9DA-1694-DA41-9F33-9AF6BA738B1C}" presName="Name1" presStyleCnt="0"/>
      <dgm:spPr/>
      <dgm:t>
        <a:bodyPr/>
        <a:lstStyle/>
        <a:p>
          <a:endParaRPr lang="ru-RU"/>
        </a:p>
      </dgm:t>
    </dgm:pt>
    <dgm:pt modelId="{08118C2F-99BC-F145-A1C7-5B6B37519857}" type="pres">
      <dgm:prSet presAssocID="{63CAD9DA-1694-DA41-9F33-9AF6BA738B1C}" presName="cycle" presStyleCnt="0"/>
      <dgm:spPr/>
      <dgm:t>
        <a:bodyPr/>
        <a:lstStyle/>
        <a:p>
          <a:endParaRPr lang="ru-RU"/>
        </a:p>
      </dgm:t>
    </dgm:pt>
    <dgm:pt modelId="{1F341955-63F6-904B-8CB8-066E4495387F}" type="pres">
      <dgm:prSet presAssocID="{63CAD9DA-1694-DA41-9F33-9AF6BA738B1C}" presName="srcNode" presStyleLbl="node1" presStyleIdx="0" presStyleCnt="4"/>
      <dgm:spPr/>
      <dgm:t>
        <a:bodyPr/>
        <a:lstStyle/>
        <a:p>
          <a:endParaRPr lang="ru-RU"/>
        </a:p>
      </dgm:t>
    </dgm:pt>
    <dgm:pt modelId="{B8DAB356-59A6-524B-8512-AD291C5DDD24}" type="pres">
      <dgm:prSet presAssocID="{63CAD9DA-1694-DA41-9F33-9AF6BA738B1C}" presName="conn" presStyleLbl="parChTrans1D2" presStyleIdx="0" presStyleCnt="1" custScaleX="79327" custScaleY="72924" custLinFactNeighborX="495" custLinFactNeighborY="1810"/>
      <dgm:spPr/>
      <dgm:t>
        <a:bodyPr/>
        <a:lstStyle/>
        <a:p>
          <a:endParaRPr lang="ru-RU"/>
        </a:p>
      </dgm:t>
    </dgm:pt>
    <dgm:pt modelId="{308DCF49-008E-994F-B777-9B06E8229BB8}" type="pres">
      <dgm:prSet presAssocID="{63CAD9DA-1694-DA41-9F33-9AF6BA738B1C}" presName="extraNode" presStyleLbl="node1" presStyleIdx="0" presStyleCnt="4"/>
      <dgm:spPr/>
      <dgm:t>
        <a:bodyPr/>
        <a:lstStyle/>
        <a:p>
          <a:endParaRPr lang="ru-RU"/>
        </a:p>
      </dgm:t>
    </dgm:pt>
    <dgm:pt modelId="{0B2E93F5-4C40-9F4B-994E-6957D6C6651A}" type="pres">
      <dgm:prSet presAssocID="{63CAD9DA-1694-DA41-9F33-9AF6BA738B1C}" presName="dstNode" presStyleLbl="node1" presStyleIdx="0" presStyleCnt="4"/>
      <dgm:spPr/>
      <dgm:t>
        <a:bodyPr/>
        <a:lstStyle/>
        <a:p>
          <a:endParaRPr lang="ru-RU"/>
        </a:p>
      </dgm:t>
    </dgm:pt>
    <dgm:pt modelId="{5A4832EE-73C8-EE41-AB9B-9946243B6221}" type="pres">
      <dgm:prSet presAssocID="{D04E209F-694B-E041-A0E5-54D0EE2691A3}" presName="text_1" presStyleLbl="node1" presStyleIdx="0" presStyleCnt="4" custScaleX="97391" custScaleY="127108" custLinFactNeighborX="-1418" custLinFactNeighborY="8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BAE56-25B7-4F44-A9D5-404A6DE9FFA7}" type="pres">
      <dgm:prSet presAssocID="{D04E209F-694B-E041-A0E5-54D0EE2691A3}" presName="accent_1" presStyleCnt="0"/>
      <dgm:spPr/>
      <dgm:t>
        <a:bodyPr/>
        <a:lstStyle/>
        <a:p>
          <a:endParaRPr lang="ru-RU"/>
        </a:p>
      </dgm:t>
    </dgm:pt>
    <dgm:pt modelId="{422B211E-4A5F-5F4F-89BF-DAA8B05C31C6}" type="pres">
      <dgm:prSet presAssocID="{D04E209F-694B-E041-A0E5-54D0EE2691A3}" presName="accentRepeatNode" presStyleLbl="solidFgAcc1" presStyleIdx="0" presStyleCnt="4" custScaleX="102326" custScaleY="102326" custLinFactNeighborX="-14165" custLinFactNeighborY="6388"/>
      <dgm:spPr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gm:spPr>
      <dgm:t>
        <a:bodyPr/>
        <a:lstStyle/>
        <a:p>
          <a:endParaRPr lang="ru-RU"/>
        </a:p>
      </dgm:t>
    </dgm:pt>
    <dgm:pt modelId="{44FBF4B4-2D33-AA4F-98BF-76AE09F4699F}" type="pres">
      <dgm:prSet presAssocID="{748A2E20-16DA-7949-939A-72D9DDBB326C}" presName="text_2" presStyleLbl="node1" presStyleIdx="1" presStyleCnt="4" custScaleX="98168" custScaleY="127108" custLinFactNeighborX="-130" custLinFactNeighborY="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30A66-EF37-504A-BC05-C41A51CC1441}" type="pres">
      <dgm:prSet presAssocID="{748A2E20-16DA-7949-939A-72D9DDBB326C}" presName="accent_2" presStyleCnt="0"/>
      <dgm:spPr/>
      <dgm:t>
        <a:bodyPr/>
        <a:lstStyle/>
        <a:p>
          <a:endParaRPr lang="ru-RU"/>
        </a:p>
      </dgm:t>
    </dgm:pt>
    <dgm:pt modelId="{5949C7AC-9A15-F942-AC69-75D926A5EC18}" type="pres">
      <dgm:prSet presAssocID="{748A2E20-16DA-7949-939A-72D9DDBB326C}" presName="accentRepeatNode" presStyleLbl="solidFgAcc1" presStyleIdx="1" presStyleCnt="4" custScaleX="102326" custScaleY="102326" custLinFactNeighborX="7809" custLinFactNeighborY="2953"/>
      <dgm:spPr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gm:spPr>
      <dgm:t>
        <a:bodyPr/>
        <a:lstStyle/>
        <a:p>
          <a:endParaRPr lang="ru-RU"/>
        </a:p>
      </dgm:t>
    </dgm:pt>
    <dgm:pt modelId="{479E3897-BBEF-CB42-9EBA-85D3B3B1BE5E}" type="pres">
      <dgm:prSet presAssocID="{F5B11934-8DA8-E447-84B3-099EDDCF3206}" presName="text_3" presStyleLbl="node1" presStyleIdx="2" presStyleCnt="4" custScaleX="99471" custScaleY="127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05020-8D3D-FA45-8B01-7BE8E96D1757}" type="pres">
      <dgm:prSet presAssocID="{F5B11934-8DA8-E447-84B3-099EDDCF3206}" presName="accent_3" presStyleCnt="0"/>
      <dgm:spPr/>
      <dgm:t>
        <a:bodyPr/>
        <a:lstStyle/>
        <a:p>
          <a:endParaRPr lang="ru-RU"/>
        </a:p>
      </dgm:t>
    </dgm:pt>
    <dgm:pt modelId="{64C01683-7781-454F-B3D2-4CDAC3AE38D8}" type="pres">
      <dgm:prSet presAssocID="{F5B11934-8DA8-E447-84B3-099EDDCF3206}" presName="accentRepeatNode" presStyleLbl="solidFgAcc1" presStyleIdx="2" presStyleCnt="4" custScaleX="102326" custScaleY="102326"/>
      <dgm:spPr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gm:spPr>
      <dgm:t>
        <a:bodyPr/>
        <a:lstStyle/>
        <a:p>
          <a:endParaRPr lang="ru-RU"/>
        </a:p>
      </dgm:t>
    </dgm:pt>
    <dgm:pt modelId="{358515C9-98D0-452D-9865-C7A66EE26431}" type="pres">
      <dgm:prSet presAssocID="{305CE400-64C1-4EE7-A3ED-5C90B8EDB0D7}" presName="text_4" presStyleLbl="node1" presStyleIdx="3" presStyleCnt="4" custScaleX="95466" custScaleY="127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C485-DC23-4AAE-AD8F-FF99ECE0877D}" type="pres">
      <dgm:prSet presAssocID="{305CE400-64C1-4EE7-A3ED-5C90B8EDB0D7}" presName="accent_4" presStyleCnt="0"/>
      <dgm:spPr/>
    </dgm:pt>
    <dgm:pt modelId="{8D3DB12B-5A32-496D-91D8-0AE4C7DAEBEE}" type="pres">
      <dgm:prSet presAssocID="{305CE400-64C1-4EE7-A3ED-5C90B8EDB0D7}" presName="accentRepeatNode" presStyleLbl="solidFgAcc1" presStyleIdx="3" presStyleCnt="4" custScaleX="102326" custScaleY="102326"/>
      <dgm:spPr>
        <a:gradFill rotWithShape="0">
          <a:gsLst>
            <a:gs pos="61000">
              <a:schemeClr val="bg1"/>
            </a:gs>
            <a:gs pos="100000">
              <a:schemeClr val="bg2"/>
            </a:gs>
          </a:gsLst>
          <a:lin ang="5400000" scaled="1"/>
        </a:gradFill>
        <a:ln>
          <a:solidFill>
            <a:srgbClr val="E3E3E3"/>
          </a:solidFill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gm:spPr>
      <dgm:t>
        <a:bodyPr/>
        <a:lstStyle/>
        <a:p>
          <a:endParaRPr lang="ru-RU"/>
        </a:p>
      </dgm:t>
    </dgm:pt>
  </dgm:ptLst>
  <dgm:cxnLst>
    <dgm:cxn modelId="{2A440F46-EAAE-DC4E-94C3-3D47CD7A9706}" srcId="{63CAD9DA-1694-DA41-9F33-9AF6BA738B1C}" destId="{D04E209F-694B-E041-A0E5-54D0EE2691A3}" srcOrd="0" destOrd="0" parTransId="{8638DE6E-E497-BA4E-9C22-4215DB6ABA73}" sibTransId="{A85A955D-F358-0743-A2E3-B8D1064B7D7E}"/>
    <dgm:cxn modelId="{652EEAC3-2F3F-43B1-B8D8-688D51922E81}" type="presOf" srcId="{F5B11934-8DA8-E447-84B3-099EDDCF3206}" destId="{479E3897-BBEF-CB42-9EBA-85D3B3B1BE5E}" srcOrd="0" destOrd="0" presId="urn:microsoft.com/office/officeart/2008/layout/VerticalCurvedList"/>
    <dgm:cxn modelId="{BC39D3C1-2D20-4915-95B5-81A7486A1CEB}" type="presOf" srcId="{D04E209F-694B-E041-A0E5-54D0EE2691A3}" destId="{5A4832EE-73C8-EE41-AB9B-9946243B6221}" srcOrd="0" destOrd="0" presId="urn:microsoft.com/office/officeart/2008/layout/VerticalCurvedList"/>
    <dgm:cxn modelId="{4CF482CB-C8E6-7E46-A1C3-D16E715BEEEB}" srcId="{63CAD9DA-1694-DA41-9F33-9AF6BA738B1C}" destId="{748A2E20-16DA-7949-939A-72D9DDBB326C}" srcOrd="1" destOrd="0" parTransId="{CD456F50-40E6-F44E-ABA7-9BD983F89187}" sibTransId="{7C76A25D-5FFD-494D-A673-760585FFF80A}"/>
    <dgm:cxn modelId="{FEA2F71D-A465-4574-9719-24D20E0351CF}" type="presOf" srcId="{748A2E20-16DA-7949-939A-72D9DDBB326C}" destId="{44FBF4B4-2D33-AA4F-98BF-76AE09F4699F}" srcOrd="0" destOrd="0" presId="urn:microsoft.com/office/officeart/2008/layout/VerticalCurvedList"/>
    <dgm:cxn modelId="{32447573-3EDD-45EF-9C81-6F81F1404E2C}" type="presOf" srcId="{63CAD9DA-1694-DA41-9F33-9AF6BA738B1C}" destId="{D424EC76-5FF9-E240-A12F-25EA3C5C5F49}" srcOrd="0" destOrd="0" presId="urn:microsoft.com/office/officeart/2008/layout/VerticalCurvedList"/>
    <dgm:cxn modelId="{FC7C5F45-1439-4E4A-8324-DBE3A372B85E}" type="presOf" srcId="{A85A955D-F358-0743-A2E3-B8D1064B7D7E}" destId="{B8DAB356-59A6-524B-8512-AD291C5DDD24}" srcOrd="0" destOrd="0" presId="urn:microsoft.com/office/officeart/2008/layout/VerticalCurvedList"/>
    <dgm:cxn modelId="{9CBF450C-5390-BD45-A577-D78A9B3D6427}" srcId="{63CAD9DA-1694-DA41-9F33-9AF6BA738B1C}" destId="{F5B11934-8DA8-E447-84B3-099EDDCF3206}" srcOrd="2" destOrd="0" parTransId="{CE4AA098-46A6-DC42-82B1-CF0BBD84EF49}" sibTransId="{8D5ED7BA-05C3-5145-B8F3-A6829CB1AD8B}"/>
    <dgm:cxn modelId="{D5F8B3CA-55B5-4C36-A106-B2186B24859C}" srcId="{63CAD9DA-1694-DA41-9F33-9AF6BA738B1C}" destId="{305CE400-64C1-4EE7-A3ED-5C90B8EDB0D7}" srcOrd="3" destOrd="0" parTransId="{D0B1CFA6-7ED3-433B-B113-831BEB219E7C}" sibTransId="{A2EB52B4-CF01-40A8-8FC2-A3E5A30B14E8}"/>
    <dgm:cxn modelId="{3C83AA24-9707-430F-97ED-BAC9DDFC567F}" type="presOf" srcId="{305CE400-64C1-4EE7-A3ED-5C90B8EDB0D7}" destId="{358515C9-98D0-452D-9865-C7A66EE26431}" srcOrd="0" destOrd="0" presId="urn:microsoft.com/office/officeart/2008/layout/VerticalCurvedList"/>
    <dgm:cxn modelId="{091C8C85-BCC0-479A-9C74-AF6041677A0F}" type="presParOf" srcId="{D424EC76-5FF9-E240-A12F-25EA3C5C5F49}" destId="{FD35C1F8-F097-1F4D-A64F-147F5AF5FBF8}" srcOrd="0" destOrd="0" presId="urn:microsoft.com/office/officeart/2008/layout/VerticalCurvedList"/>
    <dgm:cxn modelId="{67EBE30D-2D5B-4B73-B35A-E23DA9F98D92}" type="presParOf" srcId="{FD35C1F8-F097-1F4D-A64F-147F5AF5FBF8}" destId="{08118C2F-99BC-F145-A1C7-5B6B37519857}" srcOrd="0" destOrd="0" presId="urn:microsoft.com/office/officeart/2008/layout/VerticalCurvedList"/>
    <dgm:cxn modelId="{C523E1D5-433B-4A1E-939F-0047E9A60ED1}" type="presParOf" srcId="{08118C2F-99BC-F145-A1C7-5B6B37519857}" destId="{1F341955-63F6-904B-8CB8-066E4495387F}" srcOrd="0" destOrd="0" presId="urn:microsoft.com/office/officeart/2008/layout/VerticalCurvedList"/>
    <dgm:cxn modelId="{B509CCDA-604F-46CD-9DEA-CB56CC941EDC}" type="presParOf" srcId="{08118C2F-99BC-F145-A1C7-5B6B37519857}" destId="{B8DAB356-59A6-524B-8512-AD291C5DDD24}" srcOrd="1" destOrd="0" presId="urn:microsoft.com/office/officeart/2008/layout/VerticalCurvedList"/>
    <dgm:cxn modelId="{927D0F8F-1225-4BB7-BC8B-FE3D64746194}" type="presParOf" srcId="{08118C2F-99BC-F145-A1C7-5B6B37519857}" destId="{308DCF49-008E-994F-B777-9B06E8229BB8}" srcOrd="2" destOrd="0" presId="urn:microsoft.com/office/officeart/2008/layout/VerticalCurvedList"/>
    <dgm:cxn modelId="{1FB9C2FE-4F8F-4934-8CB6-6466F3469712}" type="presParOf" srcId="{08118C2F-99BC-F145-A1C7-5B6B37519857}" destId="{0B2E93F5-4C40-9F4B-994E-6957D6C6651A}" srcOrd="3" destOrd="0" presId="urn:microsoft.com/office/officeart/2008/layout/VerticalCurvedList"/>
    <dgm:cxn modelId="{05EAC763-3341-4912-8C35-D94C657B478F}" type="presParOf" srcId="{FD35C1F8-F097-1F4D-A64F-147F5AF5FBF8}" destId="{5A4832EE-73C8-EE41-AB9B-9946243B6221}" srcOrd="1" destOrd="0" presId="urn:microsoft.com/office/officeart/2008/layout/VerticalCurvedList"/>
    <dgm:cxn modelId="{6D29B343-F794-4928-BBCB-E82C21751C9D}" type="presParOf" srcId="{FD35C1F8-F097-1F4D-A64F-147F5AF5FBF8}" destId="{E3BBAE56-25B7-4F44-A9D5-404A6DE9FFA7}" srcOrd="2" destOrd="0" presId="urn:microsoft.com/office/officeart/2008/layout/VerticalCurvedList"/>
    <dgm:cxn modelId="{33FCB512-74E8-4378-AC29-4ADEA9F5B0FF}" type="presParOf" srcId="{E3BBAE56-25B7-4F44-A9D5-404A6DE9FFA7}" destId="{422B211E-4A5F-5F4F-89BF-DAA8B05C31C6}" srcOrd="0" destOrd="0" presId="urn:microsoft.com/office/officeart/2008/layout/VerticalCurvedList"/>
    <dgm:cxn modelId="{AEF9DD31-F80C-45BE-A7FC-72CAC7010353}" type="presParOf" srcId="{FD35C1F8-F097-1F4D-A64F-147F5AF5FBF8}" destId="{44FBF4B4-2D33-AA4F-98BF-76AE09F4699F}" srcOrd="3" destOrd="0" presId="urn:microsoft.com/office/officeart/2008/layout/VerticalCurvedList"/>
    <dgm:cxn modelId="{2175197B-7E89-427C-9E3F-A9DA9CAFDE0E}" type="presParOf" srcId="{FD35C1F8-F097-1F4D-A64F-147F5AF5FBF8}" destId="{02430A66-EF37-504A-BC05-C41A51CC1441}" srcOrd="4" destOrd="0" presId="urn:microsoft.com/office/officeart/2008/layout/VerticalCurvedList"/>
    <dgm:cxn modelId="{51EC1BA1-63AE-416F-97CC-BE0FBBF4675E}" type="presParOf" srcId="{02430A66-EF37-504A-BC05-C41A51CC1441}" destId="{5949C7AC-9A15-F942-AC69-75D926A5EC18}" srcOrd="0" destOrd="0" presId="urn:microsoft.com/office/officeart/2008/layout/VerticalCurvedList"/>
    <dgm:cxn modelId="{8BC8206E-6B20-47F7-956F-8A902C584496}" type="presParOf" srcId="{FD35C1F8-F097-1F4D-A64F-147F5AF5FBF8}" destId="{479E3897-BBEF-CB42-9EBA-85D3B3B1BE5E}" srcOrd="5" destOrd="0" presId="urn:microsoft.com/office/officeart/2008/layout/VerticalCurvedList"/>
    <dgm:cxn modelId="{6C225CEA-1E93-43FD-B4DE-EEAC940743BC}" type="presParOf" srcId="{FD35C1F8-F097-1F4D-A64F-147F5AF5FBF8}" destId="{C3305020-8D3D-FA45-8B01-7BE8E96D1757}" srcOrd="6" destOrd="0" presId="urn:microsoft.com/office/officeart/2008/layout/VerticalCurvedList"/>
    <dgm:cxn modelId="{FE3C8D56-18A6-4B9D-A026-1066DDC58310}" type="presParOf" srcId="{C3305020-8D3D-FA45-8B01-7BE8E96D1757}" destId="{64C01683-7781-454F-B3D2-4CDAC3AE38D8}" srcOrd="0" destOrd="0" presId="urn:microsoft.com/office/officeart/2008/layout/VerticalCurvedList"/>
    <dgm:cxn modelId="{B4FD0583-23D0-49B6-8434-474B298B663F}" type="presParOf" srcId="{FD35C1F8-F097-1F4D-A64F-147F5AF5FBF8}" destId="{358515C9-98D0-452D-9865-C7A66EE26431}" srcOrd="7" destOrd="0" presId="urn:microsoft.com/office/officeart/2008/layout/VerticalCurvedList"/>
    <dgm:cxn modelId="{16169331-C07D-475C-9D5F-8752AF79A0F8}" type="presParOf" srcId="{FD35C1F8-F097-1F4D-A64F-147F5AF5FBF8}" destId="{A608C485-DC23-4AAE-AD8F-FF99ECE0877D}" srcOrd="8" destOrd="0" presId="urn:microsoft.com/office/officeart/2008/layout/VerticalCurvedList"/>
    <dgm:cxn modelId="{EFF48447-DAA5-4C93-B4DB-4FF63CD790A9}" type="presParOf" srcId="{A608C485-DC23-4AAE-AD8F-FF99ECE0877D}" destId="{8D3DB12B-5A32-496D-91D8-0AE4C7DAEB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AB356-59A6-524B-8512-AD291C5DDD24}">
      <dsp:nvSpPr>
        <dsp:cNvPr id="0" name=""/>
        <dsp:cNvSpPr/>
      </dsp:nvSpPr>
      <dsp:spPr>
        <a:xfrm>
          <a:off x="-5756688" y="196931"/>
          <a:ext cx="6250336" cy="5745831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solidFill>
          <a:srgbClr val="E4465A"/>
        </a:solidFill>
        <a:ln w="76200" cap="flat" cmpd="sng" algn="ctr">
          <a:solidFill>
            <a:srgbClr val="E446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832EE-73C8-EE41-AB9B-9946243B6221}">
      <dsp:nvSpPr>
        <dsp:cNvPr id="0" name=""/>
        <dsp:cNvSpPr/>
      </dsp:nvSpPr>
      <dsp:spPr>
        <a:xfrm>
          <a:off x="659951" y="403644"/>
          <a:ext cx="7588449" cy="1144799"/>
        </a:xfrm>
        <a:prstGeom prst="rect">
          <a:avLst/>
        </a:prstGeom>
        <a:solidFill>
          <a:srgbClr val="E9E9E9"/>
        </a:solidFill>
        <a:ln>
          <a:noFill/>
        </a:ln>
        <a:effectLst>
          <a:outerShdw blurRad="57150" dist="19050" dir="5400000" algn="ctr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48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- универсальный оператор электронных торгов для осуществления закупок согласно Федеральным законам № 44-ФЗ и № 223-ФЗ, коммерческих закупок, торгов согласно постановлению Правительства РФ № 615 о капитальном ремонте многоквартирных домов, имущественных торгов</a:t>
          </a:r>
        </a:p>
      </dsp:txBody>
      <dsp:txXfrm>
        <a:off x="659951" y="403644"/>
        <a:ext cx="7588449" cy="1144799"/>
      </dsp:txXfrm>
    </dsp:sp>
    <dsp:sp modelId="{422B211E-4A5F-5F4F-89BF-DAA8B05C31C6}">
      <dsp:nvSpPr>
        <dsp:cNvPr id="0" name=""/>
        <dsp:cNvSpPr/>
      </dsp:nvSpPr>
      <dsp:spPr>
        <a:xfrm>
          <a:off x="0" y="396333"/>
          <a:ext cx="1152000" cy="1152000"/>
        </a:xfrm>
        <a:prstGeom prst="ellipse">
          <a:avLst/>
        </a:prstGeom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BF4B4-2D33-AA4F-98BF-76AE09F4699F}">
      <dsp:nvSpPr>
        <dsp:cNvPr id="0" name=""/>
        <dsp:cNvSpPr/>
      </dsp:nvSpPr>
      <dsp:spPr>
        <a:xfrm>
          <a:off x="1242343" y="1706941"/>
          <a:ext cx="7142086" cy="1144799"/>
        </a:xfrm>
        <a:prstGeom prst="rect">
          <a:avLst/>
        </a:prstGeom>
        <a:solidFill>
          <a:srgbClr val="E9E9E9"/>
        </a:solidFill>
        <a:ln>
          <a:noFill/>
        </a:ln>
        <a:effectLst>
          <a:outerShdw blurRad="57150" dist="19050" dir="5400000" algn="ctr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48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– общепризнанный эксперт по проведению торгов в электронной форме – по всем типам процедур, предусмотренных законодательством РФ</a:t>
          </a:r>
          <a:endParaRPr lang="ru-RU" sz="1400" b="0" i="0" kern="1200" dirty="0">
            <a:solidFill>
              <a:schemeClr val="tx1"/>
            </a:solidFill>
            <a:latin typeface="Segoe UI" panose="020B0502040204020203" pitchFamily="34" charset="0"/>
            <a:ea typeface="Helvetica Light" charset="0"/>
            <a:cs typeface="Segoe UI" panose="020B0502040204020203" pitchFamily="34" charset="0"/>
          </a:endParaRPr>
        </a:p>
      </dsp:txBody>
      <dsp:txXfrm>
        <a:off x="1242343" y="1706941"/>
        <a:ext cx="7142086" cy="1144799"/>
      </dsp:txXfrm>
    </dsp:sp>
    <dsp:sp modelId="{5949C7AC-9A15-F942-AC69-75D926A5EC18}">
      <dsp:nvSpPr>
        <dsp:cNvPr id="0" name=""/>
        <dsp:cNvSpPr/>
      </dsp:nvSpPr>
      <dsp:spPr>
        <a:xfrm>
          <a:off x="697073" y="1708873"/>
          <a:ext cx="1152000" cy="1152000"/>
        </a:xfrm>
        <a:prstGeom prst="ellipse">
          <a:avLst/>
        </a:prstGeom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9E3897-BBEF-CB42-9EBA-85D3B3B1BE5E}">
      <dsp:nvSpPr>
        <dsp:cNvPr id="0" name=""/>
        <dsp:cNvSpPr/>
      </dsp:nvSpPr>
      <dsp:spPr>
        <a:xfrm>
          <a:off x="1204402" y="3030439"/>
          <a:ext cx="7236884" cy="1144799"/>
        </a:xfrm>
        <a:prstGeom prst="rect">
          <a:avLst/>
        </a:prstGeom>
        <a:solidFill>
          <a:srgbClr val="E9E9E9"/>
        </a:solidFill>
        <a:ln>
          <a:noFill/>
        </a:ln>
        <a:effectLst>
          <a:outerShdw blurRad="57150" dist="19050" dir="5400000" algn="ctr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48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ООО «РТС-тендер» </a:t>
          </a:r>
          <a:r>
            <a:rPr lang="ru-RU" sz="1400" b="0" i="0" kern="1200" dirty="0" smtClean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rPr>
            <a:t>- начиная с 2011 года, единственная Федеральная электронная площадка, демонстрирующая стабильный рост основных операционных показателей, на которой обслуживаются крупнейшие государственные заказчики РФ</a:t>
          </a:r>
          <a:endParaRPr lang="ru-RU" sz="1400" b="0" i="0" kern="1200" dirty="0">
            <a:solidFill>
              <a:schemeClr val="tx1"/>
            </a:solidFill>
            <a:latin typeface="Segoe UI" panose="020B0502040204020203" pitchFamily="34" charset="0"/>
            <a:ea typeface="Helvetica Light" charset="0"/>
            <a:cs typeface="Segoe UI" panose="020B0502040204020203" pitchFamily="34" charset="0"/>
          </a:endParaRPr>
        </a:p>
      </dsp:txBody>
      <dsp:txXfrm>
        <a:off x="1204402" y="3030439"/>
        <a:ext cx="7236884" cy="1144799"/>
      </dsp:txXfrm>
    </dsp:sp>
    <dsp:sp modelId="{64C01683-7781-454F-B3D2-4CDAC3AE38D8}">
      <dsp:nvSpPr>
        <dsp:cNvPr id="0" name=""/>
        <dsp:cNvSpPr/>
      </dsp:nvSpPr>
      <dsp:spPr>
        <a:xfrm>
          <a:off x="609158" y="3026839"/>
          <a:ext cx="1152000" cy="1152000"/>
        </a:xfrm>
        <a:prstGeom prst="ellipse">
          <a:avLst/>
        </a:prstGeom>
        <a:gradFill rotWithShape="0">
          <a:gsLst>
            <a:gs pos="61000">
              <a:schemeClr val="bg1"/>
            </a:gs>
            <a:gs pos="100000">
              <a:srgbClr val="E4E4E4"/>
            </a:gs>
          </a:gsLst>
          <a:lin ang="5400000" scaled="0"/>
        </a:gradFill>
        <a:ln w="9525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8515C9-98D0-452D-9865-C7A66EE26431}">
      <dsp:nvSpPr>
        <dsp:cNvPr id="0" name=""/>
        <dsp:cNvSpPr/>
      </dsp:nvSpPr>
      <dsp:spPr>
        <a:xfrm>
          <a:off x="845433" y="4381650"/>
          <a:ext cx="7438458" cy="1144799"/>
        </a:xfrm>
        <a:prstGeom prst="rect">
          <a:avLst/>
        </a:prstGeom>
        <a:solidFill>
          <a:srgbClr val="E9E9E9"/>
        </a:solidFill>
        <a:ln>
          <a:noFill/>
        </a:ln>
        <a:effectLst>
          <a:outerShdw blurRad="57150" dist="19050" dir="5400000" algn="ctr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4892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 dirty="0"/>
        </a:p>
      </dsp:txBody>
      <dsp:txXfrm>
        <a:off x="845433" y="4381650"/>
        <a:ext cx="7438458" cy="1144799"/>
      </dsp:txXfrm>
    </dsp:sp>
    <dsp:sp modelId="{8D3DB12B-5A32-496D-91D8-0AE4C7DAEBEE}">
      <dsp:nvSpPr>
        <dsp:cNvPr id="0" name=""/>
        <dsp:cNvSpPr/>
      </dsp:nvSpPr>
      <dsp:spPr>
        <a:xfrm>
          <a:off x="92794" y="4378050"/>
          <a:ext cx="1152000" cy="1152000"/>
        </a:xfrm>
        <a:prstGeom prst="ellipse">
          <a:avLst/>
        </a:prstGeom>
        <a:gradFill rotWithShape="0">
          <a:gsLst>
            <a:gs pos="61000">
              <a:schemeClr val="bg1"/>
            </a:gs>
            <a:gs pos="100000">
              <a:schemeClr val="bg2"/>
            </a:gs>
          </a:gsLst>
          <a:lin ang="5400000" scaled="1"/>
        </a:gradFill>
        <a:ln w="6350" cap="flat" cmpd="sng" algn="ctr">
          <a:solidFill>
            <a:srgbClr val="E3E3E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5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AEB65-D0F5-A34C-8B43-DEB1BF538E4C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FAA4-9389-8749-9B8A-DBA594E06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2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701675"/>
            <a:ext cx="12192000" cy="5780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44336" y="6000749"/>
            <a:ext cx="10515600" cy="481014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Myriad Pro Black" panose="020B0803030403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43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967A5-ABF9-47CE-ABA7-6EE97DFA85B9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DAA305-D982-4E4A-A27D-7B1C29F5F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73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93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3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" y="762036"/>
            <a:ext cx="10817924" cy="5637718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 userDrawn="1"/>
        </p:nvSpPr>
        <p:spPr bwMode="auto">
          <a:xfrm>
            <a:off x="5441742" y="3844674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78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+7 (499) 653</a:t>
            </a:r>
            <a:r>
              <a:rPr lang="en-US" sz="178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ru-RU" sz="178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99</a:t>
            </a:r>
            <a:r>
              <a:rPr lang="en-US" sz="178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ru-RU" sz="178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00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10925" y="3341597"/>
            <a:ext cx="272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0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85626" y="4545424"/>
            <a:ext cx="28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info@rts-tender.ru</a:t>
            </a:r>
            <a:endParaRPr lang="ru-RU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3420756"/>
            <a:ext cx="331345" cy="3392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566216"/>
            <a:ext cx="331345" cy="3392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3950353"/>
            <a:ext cx="331345" cy="339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56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85184"/>
            <a:ext cx="1612474" cy="4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85184"/>
            <a:ext cx="1612474" cy="4987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E03-253A-40E6-B3CD-DF8931D406B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0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"/>
          <a:stretch/>
        </p:blipFill>
        <p:spPr>
          <a:xfrm>
            <a:off x="0" y="698808"/>
            <a:ext cx="12192000" cy="577500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 rot="5400000">
            <a:off x="634746" y="1026560"/>
            <a:ext cx="1728137" cy="3019812"/>
          </a:xfrm>
          <a:prstGeom prst="roundRect">
            <a:avLst>
              <a:gd name="adj" fmla="val 1786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5400000">
            <a:off x="484120" y="202702"/>
            <a:ext cx="2429040" cy="3405294"/>
          </a:xfrm>
          <a:custGeom>
            <a:avLst/>
            <a:gdLst>
              <a:gd name="connsiteX0" fmla="*/ 0 w 2290247"/>
              <a:gd name="connsiteY0" fmla="*/ 3397128 h 3397128"/>
              <a:gd name="connsiteX1" fmla="*/ 0 w 2290247"/>
              <a:gd name="connsiteY1" fmla="*/ 0 h 3397128"/>
              <a:gd name="connsiteX2" fmla="*/ 2225398 w 2290247"/>
              <a:gd name="connsiteY2" fmla="*/ 0 h 3397128"/>
              <a:gd name="connsiteX3" fmla="*/ 2290247 w 2290247"/>
              <a:gd name="connsiteY3" fmla="*/ 64849 h 3397128"/>
              <a:gd name="connsiteX4" fmla="*/ 2290247 w 2290247"/>
              <a:gd name="connsiteY4" fmla="*/ 3332279 h 3397128"/>
              <a:gd name="connsiteX5" fmla="*/ 2225398 w 2290247"/>
              <a:gd name="connsiteY5" fmla="*/ 3397128 h 3397128"/>
              <a:gd name="connsiteX0" fmla="*/ 138791 w 2429038"/>
              <a:gd name="connsiteY0" fmla="*/ 3405294 h 3405294"/>
              <a:gd name="connsiteX1" fmla="*/ 0 w 2429038"/>
              <a:gd name="connsiteY1" fmla="*/ 0 h 3405294"/>
              <a:gd name="connsiteX2" fmla="*/ 2364189 w 2429038"/>
              <a:gd name="connsiteY2" fmla="*/ 8166 h 3405294"/>
              <a:gd name="connsiteX3" fmla="*/ 2429038 w 2429038"/>
              <a:gd name="connsiteY3" fmla="*/ 73015 h 3405294"/>
              <a:gd name="connsiteX4" fmla="*/ 2429038 w 2429038"/>
              <a:gd name="connsiteY4" fmla="*/ 3340445 h 3405294"/>
              <a:gd name="connsiteX5" fmla="*/ 2364189 w 2429038"/>
              <a:gd name="connsiteY5" fmla="*/ 3405294 h 3405294"/>
              <a:gd name="connsiteX6" fmla="*/ 138791 w 2429038"/>
              <a:gd name="connsiteY6" fmla="*/ 3405294 h 3405294"/>
              <a:gd name="connsiteX0" fmla="*/ 0 w 2429040"/>
              <a:gd name="connsiteY0" fmla="*/ 3397130 h 3405294"/>
              <a:gd name="connsiteX1" fmla="*/ 2 w 2429040"/>
              <a:gd name="connsiteY1" fmla="*/ 0 h 3405294"/>
              <a:gd name="connsiteX2" fmla="*/ 2364191 w 2429040"/>
              <a:gd name="connsiteY2" fmla="*/ 8166 h 3405294"/>
              <a:gd name="connsiteX3" fmla="*/ 2429040 w 2429040"/>
              <a:gd name="connsiteY3" fmla="*/ 73015 h 3405294"/>
              <a:gd name="connsiteX4" fmla="*/ 2429040 w 2429040"/>
              <a:gd name="connsiteY4" fmla="*/ 3340445 h 3405294"/>
              <a:gd name="connsiteX5" fmla="*/ 2364191 w 2429040"/>
              <a:gd name="connsiteY5" fmla="*/ 3405294 h 3405294"/>
              <a:gd name="connsiteX6" fmla="*/ 0 w 2429040"/>
              <a:gd name="connsiteY6" fmla="*/ 3397130 h 34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040" h="3405294">
                <a:moveTo>
                  <a:pt x="0" y="3397130"/>
                </a:moveTo>
                <a:cubicBezTo>
                  <a:pt x="1" y="2264753"/>
                  <a:pt x="1" y="1132377"/>
                  <a:pt x="2" y="0"/>
                </a:cubicBezTo>
                <a:lnTo>
                  <a:pt x="2364191" y="8166"/>
                </a:lnTo>
                <a:cubicBezTo>
                  <a:pt x="2400006" y="8166"/>
                  <a:pt x="2429040" y="37200"/>
                  <a:pt x="2429040" y="73015"/>
                </a:cubicBezTo>
                <a:lnTo>
                  <a:pt x="2429040" y="3340445"/>
                </a:lnTo>
                <a:cubicBezTo>
                  <a:pt x="2429040" y="3376260"/>
                  <a:pt x="2400006" y="3405294"/>
                  <a:pt x="2364191" y="3405294"/>
                </a:cubicBezTo>
                <a:lnTo>
                  <a:pt x="0" y="3397130"/>
                </a:ln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5400000">
            <a:off x="781031" y="-101702"/>
            <a:ext cx="2157220" cy="3741460"/>
          </a:xfrm>
          <a:custGeom>
            <a:avLst/>
            <a:gdLst>
              <a:gd name="connsiteX0" fmla="*/ 0 w 2157220"/>
              <a:gd name="connsiteY0" fmla="*/ 3740278 h 3741460"/>
              <a:gd name="connsiteX1" fmla="*/ 0 w 2157220"/>
              <a:gd name="connsiteY1" fmla="*/ 1182 h 3741460"/>
              <a:gd name="connsiteX2" fmla="*/ 2852 w 2157220"/>
              <a:gd name="connsiteY2" fmla="*/ 0 h 3741460"/>
              <a:gd name="connsiteX3" fmla="*/ 2104673 w 2157220"/>
              <a:gd name="connsiteY3" fmla="*/ 0 h 3741460"/>
              <a:gd name="connsiteX4" fmla="*/ 2157220 w 2157220"/>
              <a:gd name="connsiteY4" fmla="*/ 52547 h 3741460"/>
              <a:gd name="connsiteX5" fmla="*/ 2157220 w 2157220"/>
              <a:gd name="connsiteY5" fmla="*/ 3688913 h 3741460"/>
              <a:gd name="connsiteX6" fmla="*/ 2104673 w 2157220"/>
              <a:gd name="connsiteY6" fmla="*/ 3741460 h 3741460"/>
              <a:gd name="connsiteX7" fmla="*/ 2852 w 2157220"/>
              <a:gd name="connsiteY7" fmla="*/ 3741460 h 374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220" h="3741460">
                <a:moveTo>
                  <a:pt x="0" y="3740278"/>
                </a:moveTo>
                <a:lnTo>
                  <a:pt x="0" y="1182"/>
                </a:lnTo>
                <a:lnTo>
                  <a:pt x="2852" y="0"/>
                </a:lnTo>
                <a:lnTo>
                  <a:pt x="2104673" y="0"/>
                </a:lnTo>
                <a:cubicBezTo>
                  <a:pt x="2133694" y="0"/>
                  <a:pt x="2157220" y="23526"/>
                  <a:pt x="2157220" y="52547"/>
                </a:cubicBezTo>
                <a:lnTo>
                  <a:pt x="2157220" y="3688913"/>
                </a:lnTo>
                <a:cubicBezTo>
                  <a:pt x="2157220" y="3717934"/>
                  <a:pt x="2133694" y="3741460"/>
                  <a:pt x="2104673" y="3741460"/>
                </a:cubicBezTo>
                <a:lnTo>
                  <a:pt x="2852" y="374146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38653" y="2496199"/>
            <a:ext cx="1786214" cy="1877670"/>
          </a:xfrm>
          <a:prstGeom prst="roundRect">
            <a:avLst>
              <a:gd name="adj" fmla="val 1786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227974" y="1988454"/>
            <a:ext cx="1793138" cy="2249082"/>
          </a:xfrm>
          <a:prstGeom prst="roundRect">
            <a:avLst>
              <a:gd name="adj" fmla="val 2381"/>
            </a:avLst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155320" y="1212215"/>
            <a:ext cx="2341488" cy="2660147"/>
          </a:xfrm>
          <a:prstGeom prst="roundRect">
            <a:avLst>
              <a:gd name="adj" fmla="val 238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24"/>
          <p:cNvSpPr/>
          <p:nvPr/>
        </p:nvSpPr>
        <p:spPr>
          <a:xfrm rot="5400000">
            <a:off x="1111072" y="-437700"/>
            <a:ext cx="1829397" cy="4073717"/>
          </a:xfrm>
          <a:custGeom>
            <a:avLst/>
            <a:gdLst>
              <a:gd name="connsiteX0" fmla="*/ 0 w 3670615"/>
              <a:gd name="connsiteY0" fmla="*/ 109238 h 4063500"/>
              <a:gd name="connsiteX1" fmla="*/ 109238 w 3670615"/>
              <a:gd name="connsiteY1" fmla="*/ 0 h 4063500"/>
              <a:gd name="connsiteX2" fmla="*/ 3561377 w 3670615"/>
              <a:gd name="connsiteY2" fmla="*/ 0 h 4063500"/>
              <a:gd name="connsiteX3" fmla="*/ 3670615 w 3670615"/>
              <a:gd name="connsiteY3" fmla="*/ 109238 h 4063500"/>
              <a:gd name="connsiteX4" fmla="*/ 3670615 w 3670615"/>
              <a:gd name="connsiteY4" fmla="*/ 3954262 h 4063500"/>
              <a:gd name="connsiteX5" fmla="*/ 3561377 w 3670615"/>
              <a:gd name="connsiteY5" fmla="*/ 4063500 h 4063500"/>
              <a:gd name="connsiteX6" fmla="*/ 109238 w 3670615"/>
              <a:gd name="connsiteY6" fmla="*/ 4063500 h 4063500"/>
              <a:gd name="connsiteX7" fmla="*/ 0 w 3670615"/>
              <a:gd name="connsiteY7" fmla="*/ 3954262 h 4063500"/>
              <a:gd name="connsiteX8" fmla="*/ 0 w 3670615"/>
              <a:gd name="connsiteY8" fmla="*/ 109238 h 4063500"/>
              <a:gd name="connsiteX0" fmla="*/ 35500 w 3706115"/>
              <a:gd name="connsiteY0" fmla="*/ 109241 h 4063503"/>
              <a:gd name="connsiteX1" fmla="*/ 24158 w 3706115"/>
              <a:gd name="connsiteY1" fmla="*/ 0 h 4063503"/>
              <a:gd name="connsiteX2" fmla="*/ 3596877 w 3706115"/>
              <a:gd name="connsiteY2" fmla="*/ 3 h 4063503"/>
              <a:gd name="connsiteX3" fmla="*/ 3706115 w 3706115"/>
              <a:gd name="connsiteY3" fmla="*/ 109241 h 4063503"/>
              <a:gd name="connsiteX4" fmla="*/ 3706115 w 3706115"/>
              <a:gd name="connsiteY4" fmla="*/ 3954265 h 4063503"/>
              <a:gd name="connsiteX5" fmla="*/ 3596877 w 3706115"/>
              <a:gd name="connsiteY5" fmla="*/ 4063503 h 4063503"/>
              <a:gd name="connsiteX6" fmla="*/ 144738 w 3706115"/>
              <a:gd name="connsiteY6" fmla="*/ 4063503 h 4063503"/>
              <a:gd name="connsiteX7" fmla="*/ 35500 w 3706115"/>
              <a:gd name="connsiteY7" fmla="*/ 3954265 h 4063503"/>
              <a:gd name="connsiteX8" fmla="*/ 35500 w 3706115"/>
              <a:gd name="connsiteY8" fmla="*/ 109241 h 4063503"/>
              <a:gd name="connsiteX0" fmla="*/ 35500 w 3706115"/>
              <a:gd name="connsiteY0" fmla="*/ 109241 h 4063503"/>
              <a:gd name="connsiteX1" fmla="*/ 24158 w 3706115"/>
              <a:gd name="connsiteY1" fmla="*/ 0 h 4063503"/>
              <a:gd name="connsiteX2" fmla="*/ 3596877 w 3706115"/>
              <a:gd name="connsiteY2" fmla="*/ 3 h 4063503"/>
              <a:gd name="connsiteX3" fmla="*/ 3706115 w 3706115"/>
              <a:gd name="connsiteY3" fmla="*/ 109241 h 4063503"/>
              <a:gd name="connsiteX4" fmla="*/ 3706115 w 3706115"/>
              <a:gd name="connsiteY4" fmla="*/ 3954265 h 4063503"/>
              <a:gd name="connsiteX5" fmla="*/ 3596877 w 3706115"/>
              <a:gd name="connsiteY5" fmla="*/ 4063503 h 4063503"/>
              <a:gd name="connsiteX6" fmla="*/ 74399 w 3706115"/>
              <a:gd name="connsiteY6" fmla="*/ 4063503 h 4063503"/>
              <a:gd name="connsiteX7" fmla="*/ 35500 w 3706115"/>
              <a:gd name="connsiteY7" fmla="*/ 3954265 h 4063503"/>
              <a:gd name="connsiteX8" fmla="*/ 35500 w 3706115"/>
              <a:gd name="connsiteY8" fmla="*/ 109241 h 4063503"/>
              <a:gd name="connsiteX0" fmla="*/ 35500 w 3706115"/>
              <a:gd name="connsiteY0" fmla="*/ 109241 h 4091278"/>
              <a:gd name="connsiteX1" fmla="*/ 24158 w 3706115"/>
              <a:gd name="connsiteY1" fmla="*/ 0 h 4091278"/>
              <a:gd name="connsiteX2" fmla="*/ 3596877 w 3706115"/>
              <a:gd name="connsiteY2" fmla="*/ 3 h 4091278"/>
              <a:gd name="connsiteX3" fmla="*/ 3706115 w 3706115"/>
              <a:gd name="connsiteY3" fmla="*/ 109241 h 4091278"/>
              <a:gd name="connsiteX4" fmla="*/ 3706115 w 3706115"/>
              <a:gd name="connsiteY4" fmla="*/ 3954265 h 4091278"/>
              <a:gd name="connsiteX5" fmla="*/ 3596877 w 3706115"/>
              <a:gd name="connsiteY5" fmla="*/ 4063503 h 4091278"/>
              <a:gd name="connsiteX6" fmla="*/ 74399 w 3706115"/>
              <a:gd name="connsiteY6" fmla="*/ 4063503 h 4091278"/>
              <a:gd name="connsiteX7" fmla="*/ 35500 w 3706115"/>
              <a:gd name="connsiteY7" fmla="*/ 4064797 h 4091278"/>
              <a:gd name="connsiteX8" fmla="*/ 35500 w 3706115"/>
              <a:gd name="connsiteY8" fmla="*/ 109241 h 4091278"/>
              <a:gd name="connsiteX0" fmla="*/ 20190 w 3690805"/>
              <a:gd name="connsiteY0" fmla="*/ 113363 h 4095400"/>
              <a:gd name="connsiteX1" fmla="*/ 29443 w 3690805"/>
              <a:gd name="connsiteY1" fmla="*/ 0 h 4095400"/>
              <a:gd name="connsiteX2" fmla="*/ 3581567 w 3690805"/>
              <a:gd name="connsiteY2" fmla="*/ 4125 h 4095400"/>
              <a:gd name="connsiteX3" fmla="*/ 3690805 w 3690805"/>
              <a:gd name="connsiteY3" fmla="*/ 113363 h 4095400"/>
              <a:gd name="connsiteX4" fmla="*/ 3690805 w 3690805"/>
              <a:gd name="connsiteY4" fmla="*/ 3958387 h 4095400"/>
              <a:gd name="connsiteX5" fmla="*/ 3581567 w 3690805"/>
              <a:gd name="connsiteY5" fmla="*/ 4067625 h 4095400"/>
              <a:gd name="connsiteX6" fmla="*/ 59089 w 3690805"/>
              <a:gd name="connsiteY6" fmla="*/ 4067625 h 4095400"/>
              <a:gd name="connsiteX7" fmla="*/ 20190 w 3690805"/>
              <a:gd name="connsiteY7" fmla="*/ 4068919 h 4095400"/>
              <a:gd name="connsiteX8" fmla="*/ 20190 w 3690805"/>
              <a:gd name="connsiteY8" fmla="*/ 113363 h 4095400"/>
              <a:gd name="connsiteX0" fmla="*/ 3698 w 3674313"/>
              <a:gd name="connsiteY0" fmla="*/ 113573 h 4095610"/>
              <a:gd name="connsiteX1" fmla="*/ 12951 w 3674313"/>
              <a:gd name="connsiteY1" fmla="*/ 210 h 4095610"/>
              <a:gd name="connsiteX2" fmla="*/ 3565075 w 3674313"/>
              <a:gd name="connsiteY2" fmla="*/ 4335 h 4095610"/>
              <a:gd name="connsiteX3" fmla="*/ 3674313 w 3674313"/>
              <a:gd name="connsiteY3" fmla="*/ 113573 h 4095610"/>
              <a:gd name="connsiteX4" fmla="*/ 3674313 w 3674313"/>
              <a:gd name="connsiteY4" fmla="*/ 3958597 h 4095610"/>
              <a:gd name="connsiteX5" fmla="*/ 3565075 w 3674313"/>
              <a:gd name="connsiteY5" fmla="*/ 4067835 h 4095610"/>
              <a:gd name="connsiteX6" fmla="*/ 42597 w 3674313"/>
              <a:gd name="connsiteY6" fmla="*/ 4067835 h 4095610"/>
              <a:gd name="connsiteX7" fmla="*/ 3698 w 3674313"/>
              <a:gd name="connsiteY7" fmla="*/ 4069129 h 4095610"/>
              <a:gd name="connsiteX8" fmla="*/ 3698 w 3674313"/>
              <a:gd name="connsiteY8" fmla="*/ 113573 h 4095610"/>
              <a:gd name="connsiteX0" fmla="*/ 2554 w 3673169"/>
              <a:gd name="connsiteY0" fmla="*/ 113573 h 4084059"/>
              <a:gd name="connsiteX1" fmla="*/ 11807 w 3673169"/>
              <a:gd name="connsiteY1" fmla="*/ 210 h 4084059"/>
              <a:gd name="connsiteX2" fmla="*/ 3563931 w 3673169"/>
              <a:gd name="connsiteY2" fmla="*/ 4335 h 4084059"/>
              <a:gd name="connsiteX3" fmla="*/ 3673169 w 3673169"/>
              <a:gd name="connsiteY3" fmla="*/ 113573 h 4084059"/>
              <a:gd name="connsiteX4" fmla="*/ 3673169 w 3673169"/>
              <a:gd name="connsiteY4" fmla="*/ 3958597 h 4084059"/>
              <a:gd name="connsiteX5" fmla="*/ 3563931 w 3673169"/>
              <a:gd name="connsiteY5" fmla="*/ 4067835 h 4084059"/>
              <a:gd name="connsiteX6" fmla="*/ 41453 w 3673169"/>
              <a:gd name="connsiteY6" fmla="*/ 4067835 h 4084059"/>
              <a:gd name="connsiteX7" fmla="*/ 6673 w 3673169"/>
              <a:gd name="connsiteY7" fmla="*/ 4052653 h 4084059"/>
              <a:gd name="connsiteX8" fmla="*/ 2554 w 3673169"/>
              <a:gd name="connsiteY8" fmla="*/ 113573 h 4084059"/>
              <a:gd name="connsiteX0" fmla="*/ 2554 w 3673169"/>
              <a:gd name="connsiteY0" fmla="*/ 113573 h 4067835"/>
              <a:gd name="connsiteX1" fmla="*/ 11807 w 3673169"/>
              <a:gd name="connsiteY1" fmla="*/ 210 h 4067835"/>
              <a:gd name="connsiteX2" fmla="*/ 3563931 w 3673169"/>
              <a:gd name="connsiteY2" fmla="*/ 4335 h 4067835"/>
              <a:gd name="connsiteX3" fmla="*/ 3673169 w 3673169"/>
              <a:gd name="connsiteY3" fmla="*/ 113573 h 4067835"/>
              <a:gd name="connsiteX4" fmla="*/ 3673169 w 3673169"/>
              <a:gd name="connsiteY4" fmla="*/ 3958597 h 4067835"/>
              <a:gd name="connsiteX5" fmla="*/ 3563931 w 3673169"/>
              <a:gd name="connsiteY5" fmla="*/ 4067835 h 4067835"/>
              <a:gd name="connsiteX6" fmla="*/ 41453 w 3673169"/>
              <a:gd name="connsiteY6" fmla="*/ 4067835 h 4067835"/>
              <a:gd name="connsiteX7" fmla="*/ 6673 w 3673169"/>
              <a:gd name="connsiteY7" fmla="*/ 3974394 h 4067835"/>
              <a:gd name="connsiteX8" fmla="*/ 2554 w 3673169"/>
              <a:gd name="connsiteY8" fmla="*/ 113573 h 4067835"/>
              <a:gd name="connsiteX0" fmla="*/ 10122 w 3680737"/>
              <a:gd name="connsiteY0" fmla="*/ 113573 h 4071954"/>
              <a:gd name="connsiteX1" fmla="*/ 19375 w 3680737"/>
              <a:gd name="connsiteY1" fmla="*/ 210 h 4071954"/>
              <a:gd name="connsiteX2" fmla="*/ 3571499 w 3680737"/>
              <a:gd name="connsiteY2" fmla="*/ 4335 h 4071954"/>
              <a:gd name="connsiteX3" fmla="*/ 3680737 w 3680737"/>
              <a:gd name="connsiteY3" fmla="*/ 113573 h 4071954"/>
              <a:gd name="connsiteX4" fmla="*/ 3680737 w 3680737"/>
              <a:gd name="connsiteY4" fmla="*/ 3958597 h 4071954"/>
              <a:gd name="connsiteX5" fmla="*/ 3571499 w 3680737"/>
              <a:gd name="connsiteY5" fmla="*/ 4067835 h 4071954"/>
              <a:gd name="connsiteX6" fmla="*/ 32546 w 3680737"/>
              <a:gd name="connsiteY6" fmla="*/ 4071954 h 4071954"/>
              <a:gd name="connsiteX7" fmla="*/ 14241 w 3680737"/>
              <a:gd name="connsiteY7" fmla="*/ 3974394 h 4071954"/>
              <a:gd name="connsiteX8" fmla="*/ 10122 w 3680737"/>
              <a:gd name="connsiteY8" fmla="*/ 113573 h 4071954"/>
              <a:gd name="connsiteX0" fmla="*/ 2554 w 3673169"/>
              <a:gd name="connsiteY0" fmla="*/ 113573 h 4072236"/>
              <a:gd name="connsiteX1" fmla="*/ 11807 w 3673169"/>
              <a:gd name="connsiteY1" fmla="*/ 210 h 4072236"/>
              <a:gd name="connsiteX2" fmla="*/ 3563931 w 3673169"/>
              <a:gd name="connsiteY2" fmla="*/ 4335 h 4072236"/>
              <a:gd name="connsiteX3" fmla="*/ 3673169 w 3673169"/>
              <a:gd name="connsiteY3" fmla="*/ 113573 h 4072236"/>
              <a:gd name="connsiteX4" fmla="*/ 3673169 w 3673169"/>
              <a:gd name="connsiteY4" fmla="*/ 3958597 h 4072236"/>
              <a:gd name="connsiteX5" fmla="*/ 3563931 w 3673169"/>
              <a:gd name="connsiteY5" fmla="*/ 4067835 h 4072236"/>
              <a:gd name="connsiteX6" fmla="*/ 24978 w 3673169"/>
              <a:gd name="connsiteY6" fmla="*/ 4071954 h 4072236"/>
              <a:gd name="connsiteX7" fmla="*/ 6673 w 3673169"/>
              <a:gd name="connsiteY7" fmla="*/ 3974394 h 4072236"/>
              <a:gd name="connsiteX8" fmla="*/ 2554 w 3673169"/>
              <a:gd name="connsiteY8" fmla="*/ 113573 h 4072236"/>
              <a:gd name="connsiteX0" fmla="*/ 2554 w 3673169"/>
              <a:gd name="connsiteY0" fmla="*/ 113573 h 4094806"/>
              <a:gd name="connsiteX1" fmla="*/ 11807 w 3673169"/>
              <a:gd name="connsiteY1" fmla="*/ 210 h 4094806"/>
              <a:gd name="connsiteX2" fmla="*/ 3563931 w 3673169"/>
              <a:gd name="connsiteY2" fmla="*/ 4335 h 4094806"/>
              <a:gd name="connsiteX3" fmla="*/ 3673169 w 3673169"/>
              <a:gd name="connsiteY3" fmla="*/ 113573 h 4094806"/>
              <a:gd name="connsiteX4" fmla="*/ 3673169 w 3673169"/>
              <a:gd name="connsiteY4" fmla="*/ 3958597 h 4094806"/>
              <a:gd name="connsiteX5" fmla="*/ 3563931 w 3673169"/>
              <a:gd name="connsiteY5" fmla="*/ 4067835 h 4094806"/>
              <a:gd name="connsiteX6" fmla="*/ 24978 w 3673169"/>
              <a:gd name="connsiteY6" fmla="*/ 4071954 h 4094806"/>
              <a:gd name="connsiteX7" fmla="*/ 6672 w 3673169"/>
              <a:gd name="connsiteY7" fmla="*/ 4065010 h 4094806"/>
              <a:gd name="connsiteX8" fmla="*/ 2554 w 3673169"/>
              <a:gd name="connsiteY8" fmla="*/ 113573 h 4094806"/>
              <a:gd name="connsiteX0" fmla="*/ 2554 w 3673169"/>
              <a:gd name="connsiteY0" fmla="*/ 113573 h 4074443"/>
              <a:gd name="connsiteX1" fmla="*/ 11807 w 3673169"/>
              <a:gd name="connsiteY1" fmla="*/ 210 h 4074443"/>
              <a:gd name="connsiteX2" fmla="*/ 3563931 w 3673169"/>
              <a:gd name="connsiteY2" fmla="*/ 4335 h 4074443"/>
              <a:gd name="connsiteX3" fmla="*/ 3673169 w 3673169"/>
              <a:gd name="connsiteY3" fmla="*/ 113573 h 4074443"/>
              <a:gd name="connsiteX4" fmla="*/ 3673169 w 3673169"/>
              <a:gd name="connsiteY4" fmla="*/ 3958597 h 4074443"/>
              <a:gd name="connsiteX5" fmla="*/ 3563931 w 3673169"/>
              <a:gd name="connsiteY5" fmla="*/ 4067835 h 4074443"/>
              <a:gd name="connsiteX6" fmla="*/ 24978 w 3673169"/>
              <a:gd name="connsiteY6" fmla="*/ 4071954 h 4074443"/>
              <a:gd name="connsiteX7" fmla="*/ 6672 w 3673169"/>
              <a:gd name="connsiteY7" fmla="*/ 4065010 h 4074443"/>
              <a:gd name="connsiteX8" fmla="*/ 2554 w 3673169"/>
              <a:gd name="connsiteY8" fmla="*/ 113573 h 4074443"/>
              <a:gd name="connsiteX0" fmla="*/ 2554 w 3673169"/>
              <a:gd name="connsiteY0" fmla="*/ 113573 h 4078718"/>
              <a:gd name="connsiteX1" fmla="*/ 11807 w 3673169"/>
              <a:gd name="connsiteY1" fmla="*/ 210 h 4078718"/>
              <a:gd name="connsiteX2" fmla="*/ 3563931 w 3673169"/>
              <a:gd name="connsiteY2" fmla="*/ 4335 h 4078718"/>
              <a:gd name="connsiteX3" fmla="*/ 3673169 w 3673169"/>
              <a:gd name="connsiteY3" fmla="*/ 113573 h 4078718"/>
              <a:gd name="connsiteX4" fmla="*/ 3673169 w 3673169"/>
              <a:gd name="connsiteY4" fmla="*/ 3958597 h 4078718"/>
              <a:gd name="connsiteX5" fmla="*/ 3563931 w 3673169"/>
              <a:gd name="connsiteY5" fmla="*/ 4067835 h 4078718"/>
              <a:gd name="connsiteX6" fmla="*/ 24978 w 3673169"/>
              <a:gd name="connsiteY6" fmla="*/ 4071954 h 4078718"/>
              <a:gd name="connsiteX7" fmla="*/ 6672 w 3673169"/>
              <a:gd name="connsiteY7" fmla="*/ 4073248 h 4078718"/>
              <a:gd name="connsiteX8" fmla="*/ 2554 w 3673169"/>
              <a:gd name="connsiteY8" fmla="*/ 113573 h 4078718"/>
              <a:gd name="connsiteX0" fmla="*/ 7299 w 3677914"/>
              <a:gd name="connsiteY0" fmla="*/ 113573 h 4085182"/>
              <a:gd name="connsiteX1" fmla="*/ 16552 w 3677914"/>
              <a:gd name="connsiteY1" fmla="*/ 210 h 4085182"/>
              <a:gd name="connsiteX2" fmla="*/ 3568676 w 3677914"/>
              <a:gd name="connsiteY2" fmla="*/ 4335 h 4085182"/>
              <a:gd name="connsiteX3" fmla="*/ 3677914 w 3677914"/>
              <a:gd name="connsiteY3" fmla="*/ 113573 h 4085182"/>
              <a:gd name="connsiteX4" fmla="*/ 3677914 w 3677914"/>
              <a:gd name="connsiteY4" fmla="*/ 3958597 h 4085182"/>
              <a:gd name="connsiteX5" fmla="*/ 3568676 w 3677914"/>
              <a:gd name="connsiteY5" fmla="*/ 4067835 h 4085182"/>
              <a:gd name="connsiteX6" fmla="*/ 29723 w 3677914"/>
              <a:gd name="connsiteY6" fmla="*/ 4071954 h 4085182"/>
              <a:gd name="connsiteX7" fmla="*/ 3179 w 3677914"/>
              <a:gd name="connsiteY7" fmla="*/ 4081489 h 4085182"/>
              <a:gd name="connsiteX8" fmla="*/ 7299 w 3677914"/>
              <a:gd name="connsiteY8" fmla="*/ 113573 h 408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7914" h="4085182">
                <a:moveTo>
                  <a:pt x="7299" y="113573"/>
                </a:moveTo>
                <a:cubicBezTo>
                  <a:pt x="7299" y="53243"/>
                  <a:pt x="-2589" y="-3912"/>
                  <a:pt x="16552" y="210"/>
                </a:cubicBezTo>
                <a:lnTo>
                  <a:pt x="3568676" y="4335"/>
                </a:lnTo>
                <a:cubicBezTo>
                  <a:pt x="3629006" y="4335"/>
                  <a:pt x="3677914" y="53243"/>
                  <a:pt x="3677914" y="113573"/>
                </a:cubicBezTo>
                <a:lnTo>
                  <a:pt x="3677914" y="3958597"/>
                </a:lnTo>
                <a:cubicBezTo>
                  <a:pt x="3677914" y="4018927"/>
                  <a:pt x="3629006" y="4067835"/>
                  <a:pt x="3568676" y="4067835"/>
                </a:cubicBezTo>
                <a:lnTo>
                  <a:pt x="29723" y="4071954"/>
                </a:lnTo>
                <a:cubicBezTo>
                  <a:pt x="2343" y="4076076"/>
                  <a:pt x="-5059" y="4092395"/>
                  <a:pt x="3179" y="4081489"/>
                </a:cubicBezTo>
                <a:cubicBezTo>
                  <a:pt x="1806" y="2764343"/>
                  <a:pt x="8672" y="1430719"/>
                  <a:pt x="7299" y="113573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505858"/>
            <a:ext cx="121484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600" b="1" cap="all" dirty="0" smtClean="0">
                <a:solidFill>
                  <a:srgbClr val="E5465A"/>
                </a:solidFill>
                <a:latin typeface="Myriad Pro Black SemiExt" panose="020B0805030403020204" pitchFamily="34" charset="0"/>
                <a:ea typeface="Arial Unicode MS" pitchFamily="34" charset="-128"/>
                <a:cs typeface="Arial" panose="020B0604020202020204" pitchFamily="34" charset="0"/>
              </a:rPr>
              <a:t>Торги по приватизации, </a:t>
            </a:r>
          </a:p>
          <a:p>
            <a:pPr algn="ctr">
              <a:defRPr/>
            </a:pPr>
            <a:r>
              <a:rPr lang="ru-RU" altLang="ru-RU" sz="2600" b="1" cap="all" dirty="0" smtClean="0">
                <a:solidFill>
                  <a:srgbClr val="E5465A"/>
                </a:solidFill>
                <a:latin typeface="Myriad Pro Black SemiExt" panose="020B0805030403020204" pitchFamily="34" charset="0"/>
                <a:ea typeface="Arial Unicode MS" pitchFamily="34" charset="-128"/>
                <a:cs typeface="Arial" panose="020B0604020202020204" pitchFamily="34" charset="0"/>
              </a:rPr>
              <a:t>аренде и продаже имущества</a:t>
            </a:r>
            <a:endParaRPr lang="en-US" altLang="ru-RU" sz="2600" b="1" cap="all" dirty="0" smtClean="0">
              <a:solidFill>
                <a:srgbClr val="E5465A"/>
              </a:solidFill>
              <a:latin typeface="Myriad Pro Black SemiExt" panose="020B0805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3" y="1150983"/>
            <a:ext cx="2559443" cy="1110278"/>
          </a:xfrm>
          <a:prstGeom prst="rect">
            <a:avLst/>
          </a:prstGeom>
          <a:ln>
            <a:noFill/>
          </a:ln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4842237" y="6506728"/>
            <a:ext cx="2024388" cy="3512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500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CDCD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600" dirty="0">
              <a:solidFill>
                <a:srgbClr val="CDCD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0595" y="173579"/>
            <a:ext cx="796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1600" b="1" cap="all" dirty="0" smtClean="0">
                <a:solidFill>
                  <a:schemeClr val="bg1">
                    <a:lumMod val="85000"/>
                  </a:schemeClr>
                </a:solidFill>
                <a:latin typeface="Myriad Pro Black SemiExt" panose="020B0805030403020204" pitchFamily="34" charset="0"/>
                <a:ea typeface="Arial Unicode MS" pitchFamily="34" charset="-128"/>
                <a:cs typeface="Arial" panose="020B0604020202020204" pitchFamily="34" charset="0"/>
              </a:rPr>
              <a:t>Современные технологии эффективной продажи и аренды имущества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707667"/>
            <a:ext cx="12192000" cy="5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ЗАЧИСЛЕНИЕ ДЕНЕЖНЫХ СРЕДСТВ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06120"/>
            <a:ext cx="5372102" cy="20045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763660" y="824005"/>
            <a:ext cx="5157081" cy="356858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altLang="ru-RU" sz="1400" dirty="0" smtClean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Просмотр </a:t>
            </a:r>
            <a:r>
              <a:rPr lang="ru-RU" altLang="ru-RU" sz="14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информации </a:t>
            </a: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об </a:t>
            </a:r>
            <a:r>
              <a:rPr lang="ru-RU" altLang="ru-RU" sz="14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аналитическом счете </a:t>
            </a:r>
            <a:r>
              <a:rPr lang="en-US" altLang="ru-RU" sz="14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/>
            </a:r>
            <a:br>
              <a:rPr lang="en-US" altLang="ru-RU" sz="14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</a:b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5426" y="814330"/>
            <a:ext cx="434341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25" y="748051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79220" y="1844040"/>
            <a:ext cx="876300" cy="27432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516300" y="833224"/>
            <a:ext cx="5378520" cy="356858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Автоматическое формирование платежного документа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71742" y="809232"/>
            <a:ext cx="434341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45" y="892831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6" y="903840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45" y="1317786"/>
            <a:ext cx="5491875" cy="19969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597506" y="2068594"/>
            <a:ext cx="876300" cy="20216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3873434"/>
            <a:ext cx="5372102" cy="236734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717108" y="3387910"/>
            <a:ext cx="5264592" cy="356858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Вывод денежных средств</a:t>
            </a: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8874" y="3378235"/>
            <a:ext cx="443396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84" y="3444885"/>
            <a:ext cx="223891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84" y="3881054"/>
            <a:ext cx="5504136" cy="23597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 bwMode="auto">
          <a:xfrm>
            <a:off x="6487596" y="3411419"/>
            <a:ext cx="5407224" cy="356858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Транзакции</a:t>
            </a: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94602" y="3401744"/>
            <a:ext cx="443396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12" y="3468394"/>
            <a:ext cx="223891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1670926" y="5537716"/>
            <a:ext cx="876300" cy="10108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4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РАБОТА В ЛИЧНОМ КАБИНЕТЕ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" y="1724025"/>
            <a:ext cx="5098733" cy="384619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0220"/>
            <a:ext cx="5288280" cy="38157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988701" y="1076114"/>
            <a:ext cx="5957179" cy="356858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Подача ценового предложения </a:t>
            </a:r>
          </a:p>
        </p:txBody>
      </p:sp>
      <p:sp>
        <p:nvSpPr>
          <p:cNvPr id="8" name="Овал 7"/>
          <p:cNvSpPr/>
          <p:nvPr/>
        </p:nvSpPr>
        <p:spPr>
          <a:xfrm>
            <a:off x="2696646" y="1066439"/>
            <a:ext cx="400327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57" y="1155949"/>
            <a:ext cx="202144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13020" y="4737735"/>
            <a:ext cx="419100" cy="291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755380" y="3812857"/>
            <a:ext cx="769620" cy="291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899" y="145074"/>
            <a:ext cx="798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ТАРИФНАЯ ПОЛИТИКА </a:t>
            </a:r>
          </a:p>
        </p:txBody>
      </p:sp>
      <p:sp>
        <p:nvSpPr>
          <p:cNvPr id="34" name="Номер слайда 81"/>
          <p:cNvSpPr>
            <a:spLocks noGrp="1"/>
          </p:cNvSpPr>
          <p:nvPr>
            <p:ph type="sldNum" sz="quarter" idx="4294967295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39345" y="2462474"/>
            <a:ext cx="637638" cy="278054"/>
          </a:xfrm>
          <a:prstGeom prst="rect">
            <a:avLst/>
          </a:prstGeom>
          <a:solidFill>
            <a:srgbClr val="A1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8200742" y="1613742"/>
            <a:ext cx="636201" cy="513744"/>
          </a:xfrm>
          <a:prstGeom prst="rect">
            <a:avLst/>
          </a:prstGeom>
          <a:solidFill>
            <a:srgbClr val="A1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усеченными противолежащими углами 38"/>
          <p:cNvSpPr/>
          <p:nvPr/>
        </p:nvSpPr>
        <p:spPr>
          <a:xfrm>
            <a:off x="6295366" y="1681583"/>
            <a:ext cx="5517637" cy="4012160"/>
          </a:xfrm>
          <a:prstGeom prst="snip2DiagRect">
            <a:avLst>
              <a:gd name="adj1" fmla="val 0"/>
              <a:gd name="adj2" fmla="val 9545"/>
            </a:avLst>
          </a:prstGeom>
          <a:solidFill>
            <a:schemeClr val="bg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2332818" y="1577431"/>
            <a:ext cx="636201" cy="513744"/>
          </a:xfrm>
          <a:prstGeom prst="rect">
            <a:avLst/>
          </a:prstGeom>
          <a:solidFill>
            <a:srgbClr val="A1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8951" y="2426164"/>
            <a:ext cx="637638" cy="278054"/>
          </a:xfrm>
          <a:prstGeom prst="rect">
            <a:avLst/>
          </a:prstGeom>
          <a:solidFill>
            <a:srgbClr val="A1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противолежащими углами 41"/>
          <p:cNvSpPr/>
          <p:nvPr/>
        </p:nvSpPr>
        <p:spPr>
          <a:xfrm>
            <a:off x="395490" y="1698697"/>
            <a:ext cx="5517637" cy="4012160"/>
          </a:xfrm>
          <a:prstGeom prst="snip2DiagRect">
            <a:avLst>
              <a:gd name="adj1" fmla="val 0"/>
              <a:gd name="adj2" fmla="val 9545"/>
            </a:avLst>
          </a:prstGeom>
          <a:solidFill>
            <a:schemeClr val="bg1"/>
          </a:solidFill>
          <a:ln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иагональная полоса 42"/>
          <p:cNvSpPr/>
          <p:nvPr/>
        </p:nvSpPr>
        <p:spPr>
          <a:xfrm>
            <a:off x="288951" y="1516203"/>
            <a:ext cx="2618840" cy="1188015"/>
          </a:xfrm>
          <a:prstGeom prst="diagStripe">
            <a:avLst>
              <a:gd name="adj" fmla="val 55608"/>
            </a:avLst>
          </a:prstGeom>
          <a:solidFill>
            <a:srgbClr val="E5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02032" y="3995618"/>
            <a:ext cx="1459054" cy="4001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ПРОДАВЦЫ</a:t>
            </a:r>
            <a:endParaRPr lang="ru-RU" sz="2000" b="1" kern="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8039851" y="2470082"/>
            <a:ext cx="2028665" cy="10777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97" y="2370193"/>
            <a:ext cx="1311974" cy="131197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261055" y="3986144"/>
            <a:ext cx="1667444" cy="4001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000" b="1" kern="0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ПОКУПАТЕЛИ</a:t>
            </a:r>
            <a:endParaRPr lang="ru-RU" sz="2000" b="1" kern="0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0102603">
            <a:off x="159867" y="1728056"/>
            <a:ext cx="2123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Бесплатно!</a:t>
            </a:r>
            <a:endParaRPr lang="ru-RU" sz="2000" b="1" cap="all" dirty="0">
              <a:solidFill>
                <a:schemeClr val="bg1"/>
              </a:solidFill>
              <a:latin typeface="Segoe UI" panose="020B0502040204020203" pitchFamily="34" charset="0"/>
              <a:ea typeface="Trebuchet MS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55730" y="4812078"/>
            <a:ext cx="1351653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E5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 рублей</a:t>
            </a:r>
            <a:endParaRPr lang="ru-RU" sz="2400" b="1" kern="0" dirty="0">
              <a:solidFill>
                <a:srgbClr val="E5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36204" y="4633882"/>
            <a:ext cx="4425452" cy="6463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 тарифами оператора электронной площадки</a:t>
            </a:r>
            <a:endParaRPr lang="ru-RU" b="1" kern="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Диагональная полоса 50"/>
          <p:cNvSpPr/>
          <p:nvPr/>
        </p:nvSpPr>
        <p:spPr>
          <a:xfrm>
            <a:off x="6139345" y="1552513"/>
            <a:ext cx="2618840" cy="1188015"/>
          </a:xfrm>
          <a:prstGeom prst="diagStripe">
            <a:avLst>
              <a:gd name="adj" fmla="val 55608"/>
            </a:avLst>
          </a:prstGeom>
          <a:solidFill>
            <a:srgbClr val="E5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20102603">
            <a:off x="6010261" y="1764366"/>
            <a:ext cx="2123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Бесплатно!</a:t>
            </a:r>
            <a:endParaRPr lang="ru-RU" sz="2000" b="1" cap="all" dirty="0">
              <a:solidFill>
                <a:schemeClr val="bg1"/>
              </a:solidFill>
              <a:latin typeface="Segoe UI" panose="020B0502040204020203" pitchFamily="34" charset="0"/>
              <a:ea typeface="Trebuchet MS" charset="0"/>
              <a:cs typeface="Segoe UI" panose="020B0502040204020203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161884" y="2494428"/>
            <a:ext cx="2028665" cy="10777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52" y="2392803"/>
            <a:ext cx="1311974" cy="13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8953" y="1442619"/>
            <a:ext cx="5426885" cy="1203319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324" y="1615141"/>
            <a:ext cx="894303" cy="89430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74808" y="3032167"/>
            <a:ext cx="5593142" cy="1203319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74808" y="1451864"/>
            <a:ext cx="5593142" cy="1203319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8953" y="3023934"/>
            <a:ext cx="5426885" cy="1203319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95899" y="0"/>
            <a:ext cx="798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В РАМКАХ СОТРУДНИЧЕСТВА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5627" y="1723508"/>
            <a:ext cx="406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Обучение потенциальных покупателей по работе на ЭТП</a:t>
            </a:r>
          </a:p>
          <a:p>
            <a:endParaRPr lang="ru-RU" sz="16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5012" y="3166417"/>
            <a:ext cx="479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Оперативные доработки функционала электронной площадки в целях </a:t>
            </a:r>
            <a:r>
              <a:rPr lang="ru-RU" sz="16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повышения </a:t>
            </a:r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удобства работы специалистов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5821" y="1723508"/>
            <a:ext cx="403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Бесплатные консультации, техническая поддержка </a:t>
            </a:r>
            <a:endParaRPr lang="ru-RU" sz="16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5821" y="3069340"/>
            <a:ext cx="4593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291A0"/>
              </a:buClr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Предоставление высокотехнологичного инструментария на всех этапах процедуры, в том числе </a:t>
            </a:r>
            <a:r>
              <a:rPr lang="mr-IN" sz="16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Helvetica Light" charset="0"/>
              </a:rPr>
              <a:t>–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финансовых, инфраструктурных и информационных сервисов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8953" y="4561150"/>
            <a:ext cx="11358997" cy="1203319"/>
          </a:xfrm>
          <a:prstGeom prst="rect">
            <a:avLst/>
          </a:prstGeom>
          <a:solidFill>
            <a:schemeClr val="bg1"/>
          </a:solidFill>
          <a:ln w="127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7675">
              <a:spcBef>
                <a:spcPts val="600"/>
              </a:spcBef>
              <a:buClr>
                <a:srgbClr val="E4465A"/>
              </a:buClr>
              <a:buSzPct val="120000"/>
            </a:pPr>
            <a:r>
              <a:rPr lang="ru-RU" kern="0" dirty="0">
                <a:latin typeface="Segoe UI" panose="020B0502040204020203" pitchFamily="34" charset="0"/>
                <a:cs typeface="Segoe UI" panose="020B0502040204020203" pitchFamily="34" charset="0"/>
              </a:rPr>
              <a:t>Готовность площадки к проведению всех видов электронных процедур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4878" y="4772464"/>
            <a:ext cx="9643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7675">
              <a:spcBef>
                <a:spcPts val="600"/>
              </a:spcBef>
              <a:buClr>
                <a:srgbClr val="E4465A"/>
              </a:buClr>
              <a:buSzPct val="120000"/>
            </a:pPr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Готовность площадки к проведению всех видов электронных процедур</a:t>
            </a:r>
          </a:p>
        </p:txBody>
      </p:sp>
      <p:sp>
        <p:nvSpPr>
          <p:cNvPr id="33" name="Овал 32"/>
          <p:cNvSpPr/>
          <p:nvPr/>
        </p:nvSpPr>
        <p:spPr>
          <a:xfrm>
            <a:off x="612171" y="3160428"/>
            <a:ext cx="894303" cy="89504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9" y="3224193"/>
            <a:ext cx="802800" cy="802800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53445" y="4696794"/>
            <a:ext cx="894303" cy="89504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26488" y="1647386"/>
            <a:ext cx="894303" cy="89430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327335" y="3192673"/>
            <a:ext cx="894303" cy="895043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9" y="1682794"/>
            <a:ext cx="804242" cy="804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18" y="1706822"/>
            <a:ext cx="804242" cy="804242"/>
          </a:xfrm>
          <a:prstGeom prst="rect">
            <a:avLst/>
          </a:prstGeom>
        </p:spPr>
      </p:pic>
      <p:sp>
        <p:nvSpPr>
          <p:cNvPr id="25" name="Номер слайда 81"/>
          <p:cNvSpPr>
            <a:spLocks noGrp="1"/>
          </p:cNvSpPr>
          <p:nvPr>
            <p:ph type="sldNum" sz="quarter" idx="4294967295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0936" y="5060495"/>
            <a:ext cx="9003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en-US" sz="16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ru-RU" sz="16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юридическая  </a:t>
            </a:r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значимость проводимых </a:t>
            </a:r>
            <a:r>
              <a:rPr lang="ru-RU" sz="16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операций, соответствие </a:t>
            </a:r>
            <a:r>
              <a:rPr lang="ru-RU" sz="1600" kern="0" dirty="0">
                <a:latin typeface="Segoe UI" panose="020B0502040204020203" pitchFamily="34" charset="0"/>
                <a:cs typeface="Segoe UI" panose="020B0502040204020203" pitchFamily="34" charset="0"/>
              </a:rPr>
              <a:t>всем требованиям действующего законодательства</a:t>
            </a:r>
          </a:p>
        </p:txBody>
      </p: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814846" y="4945380"/>
            <a:ext cx="571500" cy="446238"/>
          </a:xfrm>
          <a:custGeom>
            <a:avLst/>
            <a:gdLst>
              <a:gd name="T0" fmla="*/ 21 w 2306"/>
              <a:gd name="T1" fmla="*/ 1752 h 1918"/>
              <a:gd name="T2" fmla="*/ 110 w 2306"/>
              <a:gd name="T3" fmla="*/ 1752 h 1918"/>
              <a:gd name="T4" fmla="*/ 110 w 2306"/>
              <a:gd name="T5" fmla="*/ 1689 h 1918"/>
              <a:gd name="T6" fmla="*/ 159 w 2306"/>
              <a:gd name="T7" fmla="*/ 1640 h 1918"/>
              <a:gd name="T8" fmla="*/ 898 w 2306"/>
              <a:gd name="T9" fmla="*/ 1640 h 1918"/>
              <a:gd name="T10" fmla="*/ 947 w 2306"/>
              <a:gd name="T11" fmla="*/ 1689 h 1918"/>
              <a:gd name="T12" fmla="*/ 947 w 2306"/>
              <a:gd name="T13" fmla="*/ 1752 h 1918"/>
              <a:gd name="T14" fmla="*/ 1037 w 2306"/>
              <a:gd name="T15" fmla="*/ 1752 h 1918"/>
              <a:gd name="T16" fmla="*/ 1057 w 2306"/>
              <a:gd name="T17" fmla="*/ 1773 h 1918"/>
              <a:gd name="T18" fmla="*/ 1057 w 2306"/>
              <a:gd name="T19" fmla="*/ 1897 h 1918"/>
              <a:gd name="T20" fmla="*/ 1037 w 2306"/>
              <a:gd name="T21" fmla="*/ 1918 h 1918"/>
              <a:gd name="T22" fmla="*/ 21 w 2306"/>
              <a:gd name="T23" fmla="*/ 1918 h 1918"/>
              <a:gd name="T24" fmla="*/ 0 w 2306"/>
              <a:gd name="T25" fmla="*/ 1897 h 1918"/>
              <a:gd name="T26" fmla="*/ 0 w 2306"/>
              <a:gd name="T27" fmla="*/ 1773 h 1918"/>
              <a:gd name="T28" fmla="*/ 21 w 2306"/>
              <a:gd name="T29" fmla="*/ 1752 h 1918"/>
              <a:gd name="T30" fmla="*/ 451 w 2306"/>
              <a:gd name="T31" fmla="*/ 787 h 1918"/>
              <a:gd name="T32" fmla="*/ 693 w 2306"/>
              <a:gd name="T33" fmla="*/ 368 h 1918"/>
              <a:gd name="T34" fmla="*/ 730 w 2306"/>
              <a:gd name="T35" fmla="*/ 358 h 1918"/>
              <a:gd name="T36" fmla="*/ 1245 w 2306"/>
              <a:gd name="T37" fmla="*/ 655 h 1918"/>
              <a:gd name="T38" fmla="*/ 1255 w 2306"/>
              <a:gd name="T39" fmla="*/ 692 h 1918"/>
              <a:gd name="T40" fmla="*/ 1184 w 2306"/>
              <a:gd name="T41" fmla="*/ 815 h 1918"/>
              <a:gd name="T42" fmla="*/ 1165 w 2306"/>
              <a:gd name="T43" fmla="*/ 847 h 1918"/>
              <a:gd name="T44" fmla="*/ 1177 w 2306"/>
              <a:gd name="T45" fmla="*/ 877 h 1918"/>
              <a:gd name="T46" fmla="*/ 1243 w 2306"/>
              <a:gd name="T47" fmla="*/ 904 h 1918"/>
              <a:gd name="T48" fmla="*/ 1270 w 2306"/>
              <a:gd name="T49" fmla="*/ 901 h 1918"/>
              <a:gd name="T50" fmla="*/ 1270 w 2306"/>
              <a:gd name="T51" fmla="*/ 901 h 1918"/>
              <a:gd name="T52" fmla="*/ 1307 w 2306"/>
              <a:gd name="T53" fmla="*/ 891 h 1918"/>
              <a:gd name="T54" fmla="*/ 2306 w 2306"/>
              <a:gd name="T55" fmla="*/ 1579 h 1918"/>
              <a:gd name="T56" fmla="*/ 1211 w 2306"/>
              <a:gd name="T57" fmla="*/ 1057 h 1918"/>
              <a:gd name="T58" fmla="*/ 1201 w 2306"/>
              <a:gd name="T59" fmla="*/ 1020 h 1918"/>
              <a:gd name="T60" fmla="*/ 1191 w 2306"/>
              <a:gd name="T61" fmla="*/ 995 h 1918"/>
              <a:gd name="T62" fmla="*/ 1134 w 2306"/>
              <a:gd name="T63" fmla="*/ 952 h 1918"/>
              <a:gd name="T64" fmla="*/ 1102 w 2306"/>
              <a:gd name="T65" fmla="*/ 957 h 1918"/>
              <a:gd name="T66" fmla="*/ 1084 w 2306"/>
              <a:gd name="T67" fmla="*/ 988 h 1918"/>
              <a:gd name="T68" fmla="*/ 1013 w 2306"/>
              <a:gd name="T69" fmla="*/ 1111 h 1918"/>
              <a:gd name="T70" fmla="*/ 976 w 2306"/>
              <a:gd name="T71" fmla="*/ 1121 h 1918"/>
              <a:gd name="T72" fmla="*/ 461 w 2306"/>
              <a:gd name="T73" fmla="*/ 824 h 1918"/>
              <a:gd name="T74" fmla="*/ 451 w 2306"/>
              <a:gd name="T75" fmla="*/ 787 h 1918"/>
              <a:gd name="T76" fmla="*/ 420 w 2306"/>
              <a:gd name="T77" fmla="*/ 913 h 1918"/>
              <a:gd name="T78" fmla="*/ 925 w 2306"/>
              <a:gd name="T79" fmla="*/ 1204 h 1918"/>
              <a:gd name="T80" fmla="*/ 809 w 2306"/>
              <a:gd name="T81" fmla="*/ 1406 h 1918"/>
              <a:gd name="T82" fmla="*/ 304 w 2306"/>
              <a:gd name="T83" fmla="*/ 1115 h 1918"/>
              <a:gd name="T84" fmla="*/ 420 w 2306"/>
              <a:gd name="T85" fmla="*/ 913 h 1918"/>
              <a:gd name="T86" fmla="*/ 903 w 2306"/>
              <a:gd name="T87" fmla="*/ 77 h 1918"/>
              <a:gd name="T88" fmla="*/ 1408 w 2306"/>
              <a:gd name="T89" fmla="*/ 368 h 1918"/>
              <a:gd name="T90" fmla="*/ 1291 w 2306"/>
              <a:gd name="T91" fmla="*/ 570 h 1918"/>
              <a:gd name="T92" fmla="*/ 786 w 2306"/>
              <a:gd name="T93" fmla="*/ 278 h 1918"/>
              <a:gd name="T94" fmla="*/ 903 w 2306"/>
              <a:gd name="T95" fmla="*/ 77 h 1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06" h="1918">
                <a:moveTo>
                  <a:pt x="21" y="1752"/>
                </a:moveTo>
                <a:cubicBezTo>
                  <a:pt x="110" y="1752"/>
                  <a:pt x="110" y="1752"/>
                  <a:pt x="110" y="1752"/>
                </a:cubicBezTo>
                <a:cubicBezTo>
                  <a:pt x="110" y="1689"/>
                  <a:pt x="110" y="1689"/>
                  <a:pt x="110" y="1689"/>
                </a:cubicBezTo>
                <a:cubicBezTo>
                  <a:pt x="110" y="1662"/>
                  <a:pt x="132" y="1640"/>
                  <a:pt x="159" y="1640"/>
                </a:cubicBezTo>
                <a:cubicBezTo>
                  <a:pt x="898" y="1640"/>
                  <a:pt x="898" y="1640"/>
                  <a:pt x="898" y="1640"/>
                </a:cubicBezTo>
                <a:cubicBezTo>
                  <a:pt x="925" y="1640"/>
                  <a:pt x="947" y="1662"/>
                  <a:pt x="947" y="1689"/>
                </a:cubicBezTo>
                <a:cubicBezTo>
                  <a:pt x="947" y="1752"/>
                  <a:pt x="947" y="1752"/>
                  <a:pt x="947" y="1752"/>
                </a:cubicBezTo>
                <a:cubicBezTo>
                  <a:pt x="1037" y="1752"/>
                  <a:pt x="1037" y="1752"/>
                  <a:pt x="1037" y="1752"/>
                </a:cubicBezTo>
                <a:cubicBezTo>
                  <a:pt x="1048" y="1752"/>
                  <a:pt x="1057" y="1762"/>
                  <a:pt x="1057" y="1773"/>
                </a:cubicBezTo>
                <a:cubicBezTo>
                  <a:pt x="1057" y="1897"/>
                  <a:pt x="1057" y="1897"/>
                  <a:pt x="1057" y="1897"/>
                </a:cubicBezTo>
                <a:cubicBezTo>
                  <a:pt x="1057" y="1908"/>
                  <a:pt x="1048" y="1918"/>
                  <a:pt x="1037" y="1918"/>
                </a:cubicBezTo>
                <a:cubicBezTo>
                  <a:pt x="21" y="1918"/>
                  <a:pt x="21" y="1918"/>
                  <a:pt x="21" y="1918"/>
                </a:cubicBezTo>
                <a:cubicBezTo>
                  <a:pt x="10" y="1918"/>
                  <a:pt x="0" y="1908"/>
                  <a:pt x="0" y="1897"/>
                </a:cubicBezTo>
                <a:cubicBezTo>
                  <a:pt x="0" y="1773"/>
                  <a:pt x="0" y="1773"/>
                  <a:pt x="0" y="1773"/>
                </a:cubicBezTo>
                <a:cubicBezTo>
                  <a:pt x="0" y="1762"/>
                  <a:pt x="10" y="1752"/>
                  <a:pt x="21" y="1752"/>
                </a:cubicBezTo>
                <a:close/>
                <a:moveTo>
                  <a:pt x="451" y="787"/>
                </a:moveTo>
                <a:cubicBezTo>
                  <a:pt x="693" y="368"/>
                  <a:pt x="693" y="368"/>
                  <a:pt x="693" y="368"/>
                </a:cubicBezTo>
                <a:cubicBezTo>
                  <a:pt x="701" y="355"/>
                  <a:pt x="717" y="351"/>
                  <a:pt x="730" y="358"/>
                </a:cubicBezTo>
                <a:cubicBezTo>
                  <a:pt x="1245" y="655"/>
                  <a:pt x="1245" y="655"/>
                  <a:pt x="1245" y="655"/>
                </a:cubicBezTo>
                <a:cubicBezTo>
                  <a:pt x="1258" y="663"/>
                  <a:pt x="1262" y="679"/>
                  <a:pt x="1255" y="692"/>
                </a:cubicBezTo>
                <a:cubicBezTo>
                  <a:pt x="1184" y="815"/>
                  <a:pt x="1184" y="815"/>
                  <a:pt x="1184" y="815"/>
                </a:cubicBezTo>
                <a:cubicBezTo>
                  <a:pt x="1165" y="847"/>
                  <a:pt x="1165" y="847"/>
                  <a:pt x="1165" y="847"/>
                </a:cubicBezTo>
                <a:cubicBezTo>
                  <a:pt x="1160" y="856"/>
                  <a:pt x="1167" y="873"/>
                  <a:pt x="1177" y="877"/>
                </a:cubicBezTo>
                <a:cubicBezTo>
                  <a:pt x="1243" y="904"/>
                  <a:pt x="1243" y="904"/>
                  <a:pt x="1243" y="904"/>
                </a:cubicBezTo>
                <a:cubicBezTo>
                  <a:pt x="1250" y="907"/>
                  <a:pt x="1265" y="910"/>
                  <a:pt x="1270" y="901"/>
                </a:cubicBezTo>
                <a:cubicBezTo>
                  <a:pt x="1270" y="901"/>
                  <a:pt x="1270" y="901"/>
                  <a:pt x="1270" y="901"/>
                </a:cubicBezTo>
                <a:cubicBezTo>
                  <a:pt x="1277" y="889"/>
                  <a:pt x="1294" y="885"/>
                  <a:pt x="1307" y="891"/>
                </a:cubicBezTo>
                <a:cubicBezTo>
                  <a:pt x="2295" y="1383"/>
                  <a:pt x="2301" y="1445"/>
                  <a:pt x="2306" y="1579"/>
                </a:cubicBezTo>
                <a:cubicBezTo>
                  <a:pt x="2187" y="1641"/>
                  <a:pt x="2131" y="1667"/>
                  <a:pt x="1211" y="1057"/>
                </a:cubicBezTo>
                <a:cubicBezTo>
                  <a:pt x="1199" y="1049"/>
                  <a:pt x="1194" y="1033"/>
                  <a:pt x="1201" y="1020"/>
                </a:cubicBezTo>
                <a:cubicBezTo>
                  <a:pt x="1207" y="1011"/>
                  <a:pt x="1197" y="1000"/>
                  <a:pt x="1191" y="995"/>
                </a:cubicBezTo>
                <a:cubicBezTo>
                  <a:pt x="1134" y="952"/>
                  <a:pt x="1134" y="952"/>
                  <a:pt x="1134" y="952"/>
                </a:cubicBezTo>
                <a:cubicBezTo>
                  <a:pt x="1126" y="945"/>
                  <a:pt x="1107" y="947"/>
                  <a:pt x="1102" y="957"/>
                </a:cubicBezTo>
                <a:cubicBezTo>
                  <a:pt x="1084" y="988"/>
                  <a:pt x="1084" y="988"/>
                  <a:pt x="1084" y="988"/>
                </a:cubicBezTo>
                <a:cubicBezTo>
                  <a:pt x="1013" y="1111"/>
                  <a:pt x="1013" y="1111"/>
                  <a:pt x="1013" y="1111"/>
                </a:cubicBezTo>
                <a:cubicBezTo>
                  <a:pt x="1005" y="1124"/>
                  <a:pt x="989" y="1129"/>
                  <a:pt x="976" y="1121"/>
                </a:cubicBezTo>
                <a:cubicBezTo>
                  <a:pt x="461" y="824"/>
                  <a:pt x="461" y="824"/>
                  <a:pt x="461" y="824"/>
                </a:cubicBezTo>
                <a:cubicBezTo>
                  <a:pt x="448" y="817"/>
                  <a:pt x="444" y="800"/>
                  <a:pt x="451" y="787"/>
                </a:cubicBezTo>
                <a:close/>
                <a:moveTo>
                  <a:pt x="420" y="913"/>
                </a:moveTo>
                <a:cubicBezTo>
                  <a:pt x="925" y="1204"/>
                  <a:pt x="925" y="1204"/>
                  <a:pt x="925" y="1204"/>
                </a:cubicBezTo>
                <a:cubicBezTo>
                  <a:pt x="1058" y="1281"/>
                  <a:pt x="942" y="1483"/>
                  <a:pt x="809" y="1406"/>
                </a:cubicBezTo>
                <a:cubicBezTo>
                  <a:pt x="304" y="1115"/>
                  <a:pt x="304" y="1115"/>
                  <a:pt x="304" y="1115"/>
                </a:cubicBezTo>
                <a:cubicBezTo>
                  <a:pt x="170" y="1038"/>
                  <a:pt x="287" y="836"/>
                  <a:pt x="420" y="913"/>
                </a:cubicBezTo>
                <a:close/>
                <a:moveTo>
                  <a:pt x="903" y="77"/>
                </a:moveTo>
                <a:cubicBezTo>
                  <a:pt x="1408" y="368"/>
                  <a:pt x="1408" y="368"/>
                  <a:pt x="1408" y="368"/>
                </a:cubicBezTo>
                <a:cubicBezTo>
                  <a:pt x="1541" y="445"/>
                  <a:pt x="1425" y="647"/>
                  <a:pt x="1291" y="570"/>
                </a:cubicBezTo>
                <a:cubicBezTo>
                  <a:pt x="786" y="278"/>
                  <a:pt x="786" y="278"/>
                  <a:pt x="786" y="278"/>
                </a:cubicBezTo>
                <a:cubicBezTo>
                  <a:pt x="653" y="202"/>
                  <a:pt x="770" y="0"/>
                  <a:pt x="903" y="77"/>
                </a:cubicBezTo>
                <a:close/>
              </a:path>
            </a:pathLst>
          </a:cu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91420" tIns="45711" rIns="91420" bIns="45711" anchor="ctr"/>
          <a:lstStyle/>
          <a:p>
            <a:pPr algn="ctr" fontAlgn="base">
              <a:spcAft>
                <a:spcPct val="0"/>
              </a:spcAft>
            </a:pPr>
            <a:endParaRPr lang="ru-RU" sz="1400" b="1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6560820" y="3360420"/>
            <a:ext cx="534628" cy="518160"/>
          </a:xfrm>
          <a:custGeom>
            <a:avLst/>
            <a:gdLst>
              <a:gd name="T0" fmla="*/ 2 w 344"/>
              <a:gd name="T1" fmla="*/ 98 h 310"/>
              <a:gd name="T2" fmla="*/ 117 w 344"/>
              <a:gd name="T3" fmla="*/ 98 h 310"/>
              <a:gd name="T4" fmla="*/ 24 w 344"/>
              <a:gd name="T5" fmla="*/ 109 h 310"/>
              <a:gd name="T6" fmla="*/ 9 w 344"/>
              <a:gd name="T7" fmla="*/ 254 h 310"/>
              <a:gd name="T8" fmla="*/ 202 w 344"/>
              <a:gd name="T9" fmla="*/ 266 h 310"/>
              <a:gd name="T10" fmla="*/ 199 w 344"/>
              <a:gd name="T11" fmla="*/ 245 h 310"/>
              <a:gd name="T12" fmla="*/ 127 w 344"/>
              <a:gd name="T13" fmla="*/ 243 h 310"/>
              <a:gd name="T14" fmla="*/ 53 w 344"/>
              <a:gd name="T15" fmla="*/ 243 h 310"/>
              <a:gd name="T16" fmla="*/ 31 w 344"/>
              <a:gd name="T17" fmla="*/ 136 h 310"/>
              <a:gd name="T18" fmla="*/ 219 w 344"/>
              <a:gd name="T19" fmla="*/ 132 h 310"/>
              <a:gd name="T20" fmla="*/ 223 w 344"/>
              <a:gd name="T21" fmla="*/ 149 h 310"/>
              <a:gd name="T22" fmla="*/ 200 w 344"/>
              <a:gd name="T23" fmla="*/ 145 h 310"/>
              <a:gd name="T24" fmla="*/ 169 w 344"/>
              <a:gd name="T25" fmla="*/ 175 h 310"/>
              <a:gd name="T26" fmla="*/ 195 w 344"/>
              <a:gd name="T27" fmla="*/ 206 h 310"/>
              <a:gd name="T28" fmla="*/ 215 w 344"/>
              <a:gd name="T29" fmla="*/ 238 h 310"/>
              <a:gd name="T30" fmla="*/ 280 w 344"/>
              <a:gd name="T31" fmla="*/ 310 h 310"/>
              <a:gd name="T32" fmla="*/ 344 w 344"/>
              <a:gd name="T33" fmla="*/ 275 h 310"/>
              <a:gd name="T34" fmla="*/ 301 w 344"/>
              <a:gd name="T35" fmla="*/ 179 h 310"/>
              <a:gd name="T36" fmla="*/ 252 w 344"/>
              <a:gd name="T37" fmla="*/ 89 h 310"/>
              <a:gd name="T38" fmla="*/ 240 w 344"/>
              <a:gd name="T39" fmla="*/ 90 h 310"/>
              <a:gd name="T40" fmla="*/ 144 w 344"/>
              <a:gd name="T41" fmla="*/ 46 h 310"/>
              <a:gd name="T42" fmla="*/ 27 w 344"/>
              <a:gd name="T43" fmla="*/ 46 h 310"/>
              <a:gd name="T44" fmla="*/ 47 w 344"/>
              <a:gd name="T45" fmla="*/ 158 h 310"/>
              <a:gd name="T46" fmla="*/ 45 w 344"/>
              <a:gd name="T47" fmla="*/ 210 h 310"/>
              <a:gd name="T48" fmla="*/ 180 w 344"/>
              <a:gd name="T49" fmla="*/ 229 h 310"/>
              <a:gd name="T50" fmla="*/ 185 w 344"/>
              <a:gd name="T51" fmla="*/ 220 h 310"/>
              <a:gd name="T52" fmla="*/ 153 w 344"/>
              <a:gd name="T53" fmla="*/ 172 h 310"/>
              <a:gd name="T54" fmla="*/ 170 w 344"/>
              <a:gd name="T55" fmla="*/ 143 h 310"/>
              <a:gd name="T56" fmla="*/ 47 w 344"/>
              <a:gd name="T57" fmla="*/ 158 h 310"/>
              <a:gd name="T58" fmla="*/ 115 w 344"/>
              <a:gd name="T59" fmla="*/ 153 h 310"/>
              <a:gd name="T60" fmla="*/ 137 w 344"/>
              <a:gd name="T61" fmla="*/ 173 h 310"/>
              <a:gd name="T62" fmla="*/ 112 w 344"/>
              <a:gd name="T63" fmla="*/ 195 h 310"/>
              <a:gd name="T64" fmla="*/ 101 w 344"/>
              <a:gd name="T65" fmla="*/ 201 h 310"/>
              <a:gd name="T66" fmla="*/ 127 w 344"/>
              <a:gd name="T67" fmla="*/ 210 h 310"/>
              <a:gd name="T68" fmla="*/ 101 w 344"/>
              <a:gd name="T69" fmla="*/ 220 h 310"/>
              <a:gd name="T70" fmla="*/ 80 w 344"/>
              <a:gd name="T71" fmla="*/ 210 h 310"/>
              <a:gd name="T72" fmla="*/ 70 w 344"/>
              <a:gd name="T73" fmla="*/ 201 h 310"/>
              <a:gd name="T74" fmla="*/ 80 w 344"/>
              <a:gd name="T75" fmla="*/ 195 h 310"/>
              <a:gd name="T76" fmla="*/ 70 w 344"/>
              <a:gd name="T77" fmla="*/ 181 h 310"/>
              <a:gd name="T78" fmla="*/ 80 w 344"/>
              <a:gd name="T79" fmla="*/ 153 h 310"/>
              <a:gd name="T80" fmla="*/ 106 w 344"/>
              <a:gd name="T81" fmla="*/ 181 h 310"/>
              <a:gd name="T82" fmla="*/ 117 w 344"/>
              <a:gd name="T83" fmla="*/ 174 h 310"/>
              <a:gd name="T84" fmla="*/ 107 w 344"/>
              <a:gd name="T85" fmla="*/ 167 h 310"/>
              <a:gd name="T86" fmla="*/ 101 w 344"/>
              <a:gd name="T87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4" h="310">
                <a:moveTo>
                  <a:pt x="0" y="97"/>
                </a:moveTo>
                <a:cubicBezTo>
                  <a:pt x="2" y="98"/>
                  <a:pt x="2" y="98"/>
                  <a:pt x="2" y="98"/>
                </a:cubicBezTo>
                <a:cubicBezTo>
                  <a:pt x="27" y="98"/>
                  <a:pt x="53" y="98"/>
                  <a:pt x="79" y="98"/>
                </a:cubicBezTo>
                <a:cubicBezTo>
                  <a:pt x="92" y="98"/>
                  <a:pt x="104" y="98"/>
                  <a:pt x="117" y="98"/>
                </a:cubicBezTo>
                <a:cubicBezTo>
                  <a:pt x="132" y="98"/>
                  <a:pt x="148" y="94"/>
                  <a:pt x="144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17" y="109"/>
                  <a:pt x="9" y="117"/>
                  <a:pt x="9" y="125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7"/>
                  <a:pt x="18" y="266"/>
                  <a:pt x="23" y="266"/>
                </a:cubicBezTo>
                <a:cubicBezTo>
                  <a:pt x="202" y="266"/>
                  <a:pt x="202" y="266"/>
                  <a:pt x="202" y="266"/>
                </a:cubicBezTo>
                <a:cubicBezTo>
                  <a:pt x="203" y="266"/>
                  <a:pt x="205" y="265"/>
                  <a:pt x="205" y="264"/>
                </a:cubicBezTo>
                <a:cubicBezTo>
                  <a:pt x="205" y="264"/>
                  <a:pt x="200" y="246"/>
                  <a:pt x="199" y="245"/>
                </a:cubicBezTo>
                <a:cubicBezTo>
                  <a:pt x="196" y="241"/>
                  <a:pt x="184" y="243"/>
                  <a:pt x="177" y="243"/>
                </a:cubicBezTo>
                <a:cubicBezTo>
                  <a:pt x="161" y="243"/>
                  <a:pt x="144" y="243"/>
                  <a:pt x="127" y="243"/>
                </a:cubicBezTo>
                <a:cubicBezTo>
                  <a:pt x="111" y="243"/>
                  <a:pt x="94" y="243"/>
                  <a:pt x="78" y="243"/>
                </a:cubicBezTo>
                <a:cubicBezTo>
                  <a:pt x="70" y="243"/>
                  <a:pt x="61" y="243"/>
                  <a:pt x="53" y="243"/>
                </a:cubicBezTo>
                <a:cubicBezTo>
                  <a:pt x="48" y="243"/>
                  <a:pt x="31" y="245"/>
                  <a:pt x="31" y="240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4"/>
                  <a:pt x="32" y="132"/>
                  <a:pt x="35" y="132"/>
                </a:cubicBezTo>
                <a:cubicBezTo>
                  <a:pt x="219" y="132"/>
                  <a:pt x="219" y="132"/>
                  <a:pt x="219" y="132"/>
                </a:cubicBezTo>
                <a:cubicBezTo>
                  <a:pt x="221" y="132"/>
                  <a:pt x="221" y="133"/>
                  <a:pt x="223" y="134"/>
                </a:cubicBezTo>
                <a:cubicBezTo>
                  <a:pt x="223" y="139"/>
                  <a:pt x="223" y="144"/>
                  <a:pt x="223" y="149"/>
                </a:cubicBezTo>
                <a:cubicBezTo>
                  <a:pt x="223" y="155"/>
                  <a:pt x="225" y="161"/>
                  <a:pt x="221" y="161"/>
                </a:cubicBezTo>
                <a:cubicBezTo>
                  <a:pt x="217" y="161"/>
                  <a:pt x="207" y="145"/>
                  <a:pt x="200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2" y="145"/>
                  <a:pt x="169" y="169"/>
                  <a:pt x="169" y="175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9" y="185"/>
                  <a:pt x="189" y="200"/>
                  <a:pt x="195" y="206"/>
                </a:cubicBezTo>
                <a:cubicBezTo>
                  <a:pt x="199" y="210"/>
                  <a:pt x="203" y="215"/>
                  <a:pt x="208" y="219"/>
                </a:cubicBezTo>
                <a:cubicBezTo>
                  <a:pt x="219" y="230"/>
                  <a:pt x="215" y="221"/>
                  <a:pt x="215" y="238"/>
                </a:cubicBezTo>
                <a:cubicBezTo>
                  <a:pt x="215" y="265"/>
                  <a:pt x="239" y="287"/>
                  <a:pt x="264" y="287"/>
                </a:cubicBezTo>
                <a:cubicBezTo>
                  <a:pt x="271" y="291"/>
                  <a:pt x="274" y="310"/>
                  <a:pt x="280" y="310"/>
                </a:cubicBezTo>
                <a:cubicBezTo>
                  <a:pt x="283" y="310"/>
                  <a:pt x="283" y="309"/>
                  <a:pt x="284" y="307"/>
                </a:cubicBezTo>
                <a:cubicBezTo>
                  <a:pt x="299" y="307"/>
                  <a:pt x="344" y="285"/>
                  <a:pt x="344" y="275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68"/>
                  <a:pt x="306" y="192"/>
                  <a:pt x="301" y="179"/>
                </a:cubicBezTo>
                <a:cubicBezTo>
                  <a:pt x="296" y="164"/>
                  <a:pt x="287" y="147"/>
                  <a:pt x="279" y="132"/>
                </a:cubicBezTo>
                <a:cubicBezTo>
                  <a:pt x="274" y="122"/>
                  <a:pt x="264" y="89"/>
                  <a:pt x="252" y="89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46" y="89"/>
                  <a:pt x="244" y="90"/>
                  <a:pt x="240" y="90"/>
                </a:cubicBezTo>
                <a:cubicBezTo>
                  <a:pt x="234" y="91"/>
                  <a:pt x="233" y="93"/>
                  <a:pt x="229" y="93"/>
                </a:cubicBezTo>
                <a:cubicBezTo>
                  <a:pt x="226" y="93"/>
                  <a:pt x="154" y="51"/>
                  <a:pt x="144" y="46"/>
                </a:cubicBezTo>
                <a:cubicBezTo>
                  <a:pt x="133" y="41"/>
                  <a:pt x="63" y="0"/>
                  <a:pt x="59" y="0"/>
                </a:cubicBezTo>
                <a:cubicBezTo>
                  <a:pt x="48" y="0"/>
                  <a:pt x="33" y="37"/>
                  <a:pt x="27" y="46"/>
                </a:cubicBezTo>
                <a:cubicBezTo>
                  <a:pt x="23" y="53"/>
                  <a:pt x="1" y="91"/>
                  <a:pt x="0" y="97"/>
                </a:cubicBezTo>
                <a:close/>
                <a:moveTo>
                  <a:pt x="47" y="158"/>
                </a:moveTo>
                <a:cubicBezTo>
                  <a:pt x="46" y="160"/>
                  <a:pt x="45" y="161"/>
                  <a:pt x="45" y="163"/>
                </a:cubicBezTo>
                <a:cubicBezTo>
                  <a:pt x="45" y="210"/>
                  <a:pt x="45" y="210"/>
                  <a:pt x="45" y="210"/>
                </a:cubicBezTo>
                <a:cubicBezTo>
                  <a:pt x="45" y="216"/>
                  <a:pt x="58" y="211"/>
                  <a:pt x="62" y="229"/>
                </a:cubicBezTo>
                <a:cubicBezTo>
                  <a:pt x="180" y="229"/>
                  <a:pt x="180" y="229"/>
                  <a:pt x="180" y="229"/>
                </a:cubicBezTo>
                <a:cubicBezTo>
                  <a:pt x="183" y="229"/>
                  <a:pt x="185" y="224"/>
                  <a:pt x="185" y="221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185" y="215"/>
                  <a:pt x="153" y="193"/>
                  <a:pt x="153" y="181"/>
                </a:cubicBezTo>
                <a:cubicBezTo>
                  <a:pt x="153" y="172"/>
                  <a:pt x="153" y="172"/>
                  <a:pt x="153" y="172"/>
                </a:cubicBezTo>
                <a:cubicBezTo>
                  <a:pt x="153" y="161"/>
                  <a:pt x="170" y="151"/>
                  <a:pt x="172" y="144"/>
                </a:cubicBezTo>
                <a:cubicBezTo>
                  <a:pt x="171" y="143"/>
                  <a:pt x="172" y="143"/>
                  <a:pt x="170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59" y="143"/>
                  <a:pt x="62" y="158"/>
                  <a:pt x="47" y="158"/>
                </a:cubicBezTo>
                <a:close/>
                <a:moveTo>
                  <a:pt x="80" y="153"/>
                </a:moveTo>
                <a:cubicBezTo>
                  <a:pt x="115" y="153"/>
                  <a:pt x="115" y="153"/>
                  <a:pt x="115" y="153"/>
                </a:cubicBezTo>
                <a:cubicBezTo>
                  <a:pt x="122" y="153"/>
                  <a:pt x="128" y="155"/>
                  <a:pt x="131" y="158"/>
                </a:cubicBezTo>
                <a:cubicBezTo>
                  <a:pt x="135" y="162"/>
                  <a:pt x="137" y="167"/>
                  <a:pt x="137" y="173"/>
                </a:cubicBezTo>
                <a:cubicBezTo>
                  <a:pt x="137" y="180"/>
                  <a:pt x="135" y="185"/>
                  <a:pt x="131" y="189"/>
                </a:cubicBezTo>
                <a:cubicBezTo>
                  <a:pt x="127" y="193"/>
                  <a:pt x="121" y="195"/>
                  <a:pt x="112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27" y="201"/>
                  <a:pt x="127" y="201"/>
                  <a:pt x="127" y="201"/>
                </a:cubicBezTo>
                <a:cubicBezTo>
                  <a:pt x="127" y="210"/>
                  <a:pt x="127" y="210"/>
                  <a:pt x="127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220"/>
                  <a:pt x="101" y="220"/>
                  <a:pt x="101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0" y="210"/>
                  <a:pt x="70" y="210"/>
                  <a:pt x="70" y="210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0" y="195"/>
                  <a:pt x="80" y="195"/>
                  <a:pt x="80" y="195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101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10" y="181"/>
                  <a:pt x="113" y="181"/>
                  <a:pt x="114" y="179"/>
                </a:cubicBezTo>
                <a:cubicBezTo>
                  <a:pt x="116" y="178"/>
                  <a:pt x="117" y="176"/>
                  <a:pt x="117" y="174"/>
                </a:cubicBezTo>
                <a:cubicBezTo>
                  <a:pt x="117" y="172"/>
                  <a:pt x="116" y="170"/>
                  <a:pt x="115" y="169"/>
                </a:cubicBezTo>
                <a:cubicBezTo>
                  <a:pt x="113" y="167"/>
                  <a:pt x="111" y="167"/>
                  <a:pt x="107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81"/>
                  <a:pt x="101" y="181"/>
                  <a:pt x="101" y="181"/>
                </a:cubicBezTo>
                <a:close/>
              </a:path>
            </a:pathLst>
          </a:custGeom>
          <a:solidFill>
            <a:srgbClr val="E4465A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260" y="60960"/>
            <a:ext cx="1531620" cy="541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26040" y="60960"/>
            <a:ext cx="1874520" cy="541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5465852" y="4623371"/>
            <a:ext cx="1900719" cy="226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TextBox 156"/>
          <p:cNvSpPr txBox="1"/>
          <p:nvPr/>
        </p:nvSpPr>
        <p:spPr>
          <a:xfrm>
            <a:off x="5373385" y="4551720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iSupport@rts-tender.ru</a:t>
            </a:r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5373385" y="3965825"/>
            <a:ext cx="1993186" cy="29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5373384" y="3818762"/>
            <a:ext cx="2823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800 77 55 800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373383" y="4131276"/>
            <a:ext cx="2223686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2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ЗВОНОК ПО РОССИИ БЕСПЛАТНЫЙ</a:t>
            </a:r>
            <a:endParaRPr lang="ru-RU" sz="92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28443226"/>
              </p:ext>
            </p:extLst>
          </p:nvPr>
        </p:nvGraphicFramePr>
        <p:xfrm>
          <a:off x="3371591" y="572655"/>
          <a:ext cx="8534082" cy="585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Номер слайда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1D45CEE-34A4-4662-B092-562F1FC220D0}" type="slidenum">
              <a:rPr lang="ru-RU" sz="120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pPr algn="r"/>
              <a:t>2</a:t>
            </a:fld>
            <a:endParaRPr lang="ru-RU" sz="1200" dirty="0">
              <a:solidFill>
                <a:schemeClr val="bg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6038" y="144631"/>
            <a:ext cx="798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РТС-ТЕНДЕР СЕГОДНЯ</a:t>
            </a:r>
            <a:endParaRPr lang="ru-RU" altLang="ru-RU" sz="2000" b="1" dirty="0">
              <a:solidFill>
                <a:srgbClr val="E4465A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303195" y="4144056"/>
            <a:ext cx="2573569" cy="869084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Экономия бюджетных средств:</a:t>
            </a:r>
            <a:r>
              <a:rPr lang="ru-RU" sz="1200" dirty="0" smtClean="0">
                <a:solidFill>
                  <a:srgbClr val="0291A0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323 млрд руб</a:t>
            </a:r>
            <a:r>
              <a:rPr lang="ru-RU" sz="1400" b="1" dirty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.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*</a:t>
            </a:r>
            <a:endParaRPr lang="ru-RU" sz="1200" dirty="0">
              <a:solidFill>
                <a:srgbClr val="444444"/>
              </a:solidFill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278795" y="4662877"/>
            <a:ext cx="2782602" cy="485017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Средний процент экономии</a:t>
            </a:r>
            <a:r>
              <a:rPr lang="ru-RU" sz="1200" b="1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:</a:t>
            </a:r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7,5%</a:t>
            </a:r>
            <a:r>
              <a:rPr lang="ru-RU" sz="12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*</a:t>
            </a:r>
            <a:endParaRPr lang="ru-RU" sz="12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4" y="2776775"/>
            <a:ext cx="2758202" cy="1196499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/>
          <p:cNvSpPr txBox="1">
            <a:spLocks/>
          </p:cNvSpPr>
          <p:nvPr/>
        </p:nvSpPr>
        <p:spPr>
          <a:xfrm>
            <a:off x="303195" y="895186"/>
            <a:ext cx="2758202" cy="516652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Б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олее</a:t>
            </a:r>
            <a:r>
              <a:rPr lang="en-US" sz="1200" dirty="0" smtClean="0">
                <a:solidFill>
                  <a:srgbClr val="4D4C4D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2 000 000</a:t>
            </a:r>
            <a:r>
              <a:rPr lang="ru-RU" sz="1400" b="1" dirty="0" smtClean="0">
                <a:solidFill>
                  <a:srgbClr val="0291A0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торгов 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на </a:t>
            </a: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сумму 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более</a:t>
            </a:r>
            <a:r>
              <a:rPr lang="en-US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5 </a:t>
            </a:r>
            <a:r>
              <a:rPr lang="ru-RU" sz="1400" b="1" dirty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трлн руб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.</a:t>
            </a:r>
            <a:r>
              <a:rPr lang="ru-RU" sz="1200" dirty="0" smtClean="0"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*</a:t>
            </a:r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291878" y="1577063"/>
            <a:ext cx="2769519" cy="374091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Ежемесячно:</a:t>
            </a:r>
            <a:r>
              <a:rPr lang="en-US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50 </a:t>
            </a:r>
            <a:r>
              <a:rPr lang="ru-RU" sz="1400" b="1" dirty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000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аукционов</a:t>
            </a:r>
            <a:r>
              <a:rPr lang="ru-RU" sz="1200" dirty="0" smtClean="0"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**</a:t>
            </a:r>
            <a:endParaRPr lang="ru-RU" sz="1200" dirty="0"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endParaRPr lang="ru-RU" sz="1200" dirty="0">
              <a:solidFill>
                <a:srgbClr val="444444"/>
              </a:solidFill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303195" y="2121550"/>
            <a:ext cx="3068396" cy="516652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Б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олее</a:t>
            </a:r>
            <a:r>
              <a:rPr lang="en-US" sz="1200" dirty="0" smtClean="0">
                <a:solidFill>
                  <a:srgbClr val="4D4C4D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715</a:t>
            </a:r>
            <a:r>
              <a:rPr lang="en-US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000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зарегистрированных пользователей*</a:t>
            </a:r>
            <a:endParaRPr lang="ru-RU" sz="1200" dirty="0">
              <a:solidFill>
                <a:srgbClr val="0291A0"/>
              </a:solidFill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340613" y="5635835"/>
            <a:ext cx="2536151" cy="485017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90%</a:t>
            </a: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процедур на площадке </a:t>
            </a:r>
            <a:endParaRPr lang="ru-RU" sz="1200" dirty="0">
              <a:solidFill>
                <a:srgbClr val="0291A0"/>
              </a:solidFill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приводят к заключению 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контракта</a:t>
            </a:r>
            <a:r>
              <a:rPr lang="ru-RU" sz="1200" dirty="0" smtClean="0">
                <a:latin typeface="Segoe UI" panose="020B0502040204020203" pitchFamily="34" charset="0"/>
                <a:ea typeface="Helvetica" charset="0"/>
                <a:cs typeface="Segoe UI" panose="020B0502040204020203" pitchFamily="34" charset="0"/>
              </a:rPr>
              <a:t>*</a:t>
            </a:r>
            <a:endParaRPr lang="ru-RU" sz="1200" dirty="0">
              <a:latin typeface="Segoe UI" panose="020B0502040204020203" pitchFamily="34" charset="0"/>
              <a:ea typeface="Helvetica" charset="0"/>
              <a:cs typeface="Segoe UI" panose="020B0502040204020203" pitchFamily="34" charset="0"/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303195" y="5056797"/>
            <a:ext cx="3018517" cy="485017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Среднее количество участников </a:t>
            </a:r>
            <a:r>
              <a:rPr lang="mr-IN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Helvetica Light" charset="0"/>
              </a:rPr>
              <a:t>–</a:t>
            </a: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поставщиков в одном тендере:</a:t>
            </a:r>
            <a:r>
              <a:rPr lang="ru-RU" sz="1200" dirty="0" smtClean="0">
                <a:solidFill>
                  <a:srgbClr val="0291A0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  <a:r>
              <a:rPr lang="ru-RU" sz="1400" b="1" dirty="0" smtClean="0">
                <a:solidFill>
                  <a:srgbClr val="E4465A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3</a:t>
            </a:r>
            <a:r>
              <a:rPr lang="ru-RU" sz="12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*</a:t>
            </a:r>
            <a:endParaRPr lang="ru-RU" sz="12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605813" y="1195510"/>
            <a:ext cx="710337" cy="681877"/>
            <a:chOff x="3711204" y="1195510"/>
            <a:chExt cx="710337" cy="681877"/>
          </a:xfrm>
        </p:grpSpPr>
        <p:sp>
          <p:nvSpPr>
            <p:cNvPr id="84" name="Овал 83"/>
            <p:cNvSpPr/>
            <p:nvPr/>
          </p:nvSpPr>
          <p:spPr>
            <a:xfrm>
              <a:off x="3711204" y="1195510"/>
              <a:ext cx="681877" cy="681877"/>
            </a:xfrm>
            <a:prstGeom prst="ellipse">
              <a:avLst/>
            </a:prstGeom>
            <a:solidFill>
              <a:srgbClr val="3D9EA8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80952" y="1226162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4287690" y="2518499"/>
            <a:ext cx="736873" cy="681877"/>
            <a:chOff x="4255291" y="3079610"/>
            <a:chExt cx="736873" cy="681877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5291" y="3150835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  <p:sp>
          <p:nvSpPr>
            <p:cNvPr id="88" name="Овал 87"/>
            <p:cNvSpPr/>
            <p:nvPr/>
          </p:nvSpPr>
          <p:spPr>
            <a:xfrm>
              <a:off x="4281827" y="3079610"/>
              <a:ext cx="681877" cy="681877"/>
            </a:xfrm>
            <a:prstGeom prst="ellipse">
              <a:avLst/>
            </a:prstGeom>
            <a:solidFill>
              <a:srgbClr val="3D9EA8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51575" y="3110262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</p:grpSp>
      <p:grpSp>
        <p:nvGrpSpPr>
          <p:cNvPr id="90" name="Группа 89"/>
          <p:cNvGrpSpPr/>
          <p:nvPr/>
        </p:nvGrpSpPr>
        <p:grpSpPr>
          <a:xfrm>
            <a:off x="4177823" y="3841488"/>
            <a:ext cx="767068" cy="681877"/>
            <a:chOff x="3824221" y="4711764"/>
            <a:chExt cx="767068" cy="681877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4221" y="4800341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  <p:sp>
          <p:nvSpPr>
            <p:cNvPr id="92" name="Овал 91"/>
            <p:cNvSpPr/>
            <p:nvPr/>
          </p:nvSpPr>
          <p:spPr>
            <a:xfrm>
              <a:off x="3880952" y="4711764"/>
              <a:ext cx="681877" cy="681877"/>
            </a:xfrm>
            <a:prstGeom prst="ellipse">
              <a:avLst/>
            </a:prstGeom>
            <a:solidFill>
              <a:srgbClr val="3D9EA8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700" y="4742416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</p:grpSp>
      <p:sp>
        <p:nvSpPr>
          <p:cNvPr id="94" name="Заголовок 1"/>
          <p:cNvSpPr txBox="1">
            <a:spLocks/>
          </p:cNvSpPr>
          <p:nvPr/>
        </p:nvSpPr>
        <p:spPr>
          <a:xfrm>
            <a:off x="4287690" y="6140242"/>
            <a:ext cx="3675924" cy="446539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rPr>
              <a:t>*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rPr>
              <a:t>–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rPr>
              <a:t> за все время    **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rPr>
              <a:t>–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Helvetica" charset="0"/>
                <a:cs typeface="Helvetica" charset="0"/>
              </a:rPr>
              <a:t> за 2018 г.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3652474" y="5208607"/>
            <a:ext cx="767068" cy="681877"/>
            <a:chOff x="3824221" y="4711764"/>
            <a:chExt cx="767068" cy="681877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4221" y="4800341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  <p:sp>
          <p:nvSpPr>
            <p:cNvPr id="97" name="Овал 96"/>
            <p:cNvSpPr/>
            <p:nvPr/>
          </p:nvSpPr>
          <p:spPr>
            <a:xfrm>
              <a:off x="3880952" y="4711764"/>
              <a:ext cx="681877" cy="681877"/>
            </a:xfrm>
            <a:prstGeom prst="ellipse">
              <a:avLst/>
            </a:prstGeom>
            <a:solidFill>
              <a:srgbClr val="3D9EA8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700" y="4742416"/>
              <a:ext cx="540589" cy="501847"/>
            </a:xfrm>
            <a:prstGeom prst="rect">
              <a:avLst/>
            </a:prstGeom>
            <a:effectLst>
              <a:outerShdw blurRad="50800" dist="38100" dir="2700000" sx="105000" sy="105000" algn="tl" rotWithShape="0">
                <a:prstClr val="black">
                  <a:alpha val="19000"/>
                </a:prstClr>
              </a:outerShdw>
            </a:effectLst>
          </p:spPr>
        </p:pic>
      </p:grpSp>
      <p:sp>
        <p:nvSpPr>
          <p:cNvPr id="99" name="TextBox 98"/>
          <p:cNvSpPr txBox="1"/>
          <p:nvPr/>
        </p:nvSpPr>
        <p:spPr>
          <a:xfrm>
            <a:off x="4794647" y="5189901"/>
            <a:ext cx="683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Электронная площадка РТС-тендер </a:t>
            </a:r>
            <a:r>
              <a:rPr lang="ru-RU" sz="1400" dirty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имеет статус организации стратегического значения, согласно подписанному Президентом РФ В.В. Путиным </a:t>
            </a:r>
          </a:p>
          <a:p>
            <a:r>
              <a:rPr lang="ru-RU" sz="1400" dirty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ФЗ № 165 от 18.07.2017. </a:t>
            </a:r>
          </a:p>
        </p:txBody>
      </p:sp>
    </p:spTree>
    <p:extLst>
      <p:ext uri="{BB962C8B-B14F-4D97-AF65-F5344CB8AC3E}">
        <p14:creationId xmlns:p14="http://schemas.microsoft.com/office/powerpoint/2010/main" val="13816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2116366" y="112913"/>
            <a:ext cx="798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СЕКЦИЯ ИМУЩЕСТВЕННЫХ ТОРГОВ НА ПЛОЩАДКЕ</a:t>
            </a:r>
            <a:endParaRPr lang="ru-RU" altLang="ru-RU" sz="2000" b="1" dirty="0">
              <a:solidFill>
                <a:srgbClr val="E4465A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4" name="Номер слайда 81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Segoe UI" panose="020B0502040204020203" pitchFamily="34" charset="0"/>
              </a:rPr>
              <a:t>4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66137" y="3633295"/>
            <a:ext cx="2969716" cy="1219256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9341863" y="3834266"/>
            <a:ext cx="2488185" cy="692739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 flipH="1">
            <a:off x="9348692" y="4679999"/>
            <a:ext cx="2488185" cy="692739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flipH="1">
            <a:off x="9343527" y="5549892"/>
            <a:ext cx="2488185" cy="692739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5630963" y="3253095"/>
            <a:ext cx="2087663" cy="2120180"/>
          </a:xfrm>
          <a:prstGeom prst="ellipse">
            <a:avLst/>
          </a:prstGeom>
          <a:solidFill>
            <a:schemeClr val="bg1"/>
          </a:solidFill>
          <a:ln w="73025">
            <a:solidFill>
              <a:srgbClr val="0291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394"/>
          <a:stretch/>
        </p:blipFill>
        <p:spPr>
          <a:xfrm>
            <a:off x="6110117" y="3750276"/>
            <a:ext cx="1122098" cy="1110864"/>
          </a:xfrm>
          <a:prstGeom prst="rect">
            <a:avLst/>
          </a:prstGeom>
        </p:spPr>
      </p:pic>
      <p:sp>
        <p:nvSpPr>
          <p:cNvPr id="96" name="Пятиугольник 95"/>
          <p:cNvSpPr>
            <a:spLocks/>
          </p:cNvSpPr>
          <p:nvPr/>
        </p:nvSpPr>
        <p:spPr bwMode="auto">
          <a:xfrm>
            <a:off x="9982511" y="3817363"/>
            <a:ext cx="1796733" cy="688814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615-ПП РФ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98" name="Пятиугольник 97"/>
          <p:cNvSpPr>
            <a:spLocks/>
          </p:cNvSpPr>
          <p:nvPr/>
        </p:nvSpPr>
        <p:spPr bwMode="auto">
          <a:xfrm>
            <a:off x="9846150" y="4683807"/>
            <a:ext cx="1930035" cy="688931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Коммерческие 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закупки 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99" name="Пятиугольник 98"/>
          <p:cNvSpPr>
            <a:spLocks noChangeAspect="1"/>
          </p:cNvSpPr>
          <p:nvPr/>
        </p:nvSpPr>
        <p:spPr bwMode="auto">
          <a:xfrm>
            <a:off x="780897" y="3802266"/>
            <a:ext cx="1870010" cy="936000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1600" b="1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Имущественные торги</a:t>
            </a:r>
            <a:endParaRPr lang="ru-RU" sz="1600" b="1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00" name="Пятиугольник 99"/>
          <p:cNvSpPr>
            <a:spLocks/>
          </p:cNvSpPr>
          <p:nvPr/>
        </p:nvSpPr>
        <p:spPr bwMode="auto">
          <a:xfrm>
            <a:off x="9920055" y="5542961"/>
            <a:ext cx="1867142" cy="705686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РТС-</a:t>
            </a:r>
            <a:r>
              <a:rPr lang="ru-RU" sz="1600" dirty="0" err="1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маркет</a:t>
            </a: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, </a:t>
            </a:r>
            <a:endParaRPr lang="en-US" sz="1600" dirty="0" smtClean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закупки малого объема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2672459" y="3633295"/>
            <a:ext cx="856498" cy="1222365"/>
            <a:chOff x="2415983" y="3269027"/>
            <a:chExt cx="622807" cy="936000"/>
          </a:xfrm>
        </p:grpSpPr>
        <p:sp>
          <p:nvSpPr>
            <p:cNvPr id="104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05" name="Нашивка 104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106" name="Пятиугольник 55"/>
          <p:cNvSpPr/>
          <p:nvPr/>
        </p:nvSpPr>
        <p:spPr bwMode="auto">
          <a:xfrm>
            <a:off x="9328186" y="3835301"/>
            <a:ext cx="576527" cy="692739"/>
          </a:xfrm>
          <a:prstGeom prst="homePlate">
            <a:avLst>
              <a:gd name="adj" fmla="val 25335"/>
            </a:avLst>
          </a:pr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just" defTabSz="1289050">
              <a:lnSpc>
                <a:spcPct val="90000"/>
              </a:lnSpc>
              <a:spcAft>
                <a:spcPct val="35000"/>
              </a:spcAft>
            </a:pPr>
            <a:endParaRPr lang="ru-RU" sz="3200" dirty="0">
              <a:solidFill>
                <a:srgbClr val="E4465A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7" name="Нашивка 106"/>
          <p:cNvSpPr/>
          <p:nvPr/>
        </p:nvSpPr>
        <p:spPr>
          <a:xfrm>
            <a:off x="9755635" y="3835301"/>
            <a:ext cx="198318" cy="692739"/>
          </a:xfrm>
          <a:prstGeom prst="chevron">
            <a:avLst>
              <a:gd name="adj" fmla="val 71106"/>
            </a:avLst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 flipH="1">
            <a:off x="9328185" y="4681034"/>
            <a:ext cx="625767" cy="692739"/>
            <a:chOff x="2415983" y="3269027"/>
            <a:chExt cx="622807" cy="936000"/>
          </a:xfrm>
        </p:grpSpPr>
        <p:sp>
          <p:nvSpPr>
            <p:cNvPr id="114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9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15" name="Нашивка 114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 flipH="1">
            <a:off x="9336773" y="5550927"/>
            <a:ext cx="625767" cy="692739"/>
            <a:chOff x="2415983" y="3269027"/>
            <a:chExt cx="622807" cy="936000"/>
          </a:xfrm>
        </p:grpSpPr>
        <p:sp>
          <p:nvSpPr>
            <p:cNvPr id="117" name="Пятиугольник 55"/>
            <p:cNvSpPr/>
            <p:nvPr/>
          </p:nvSpPr>
          <p:spPr bwMode="auto">
            <a:xfrm flipH="1">
              <a:off x="2464990" y="3269027"/>
              <a:ext cx="573800" cy="936000"/>
            </a:xfrm>
            <a:prstGeom prst="homePlate">
              <a:avLst>
                <a:gd name="adj" fmla="val 25335"/>
              </a:avLst>
            </a:prstGeom>
            <a:solidFill>
              <a:srgbClr val="E4465A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270" anchor="ctr"/>
            <a:lstStyle/>
            <a:p>
              <a:pPr algn="just" defTabSz="1289050">
                <a:lnSpc>
                  <a:spcPct val="80000"/>
                </a:lnSpc>
                <a:spcAft>
                  <a:spcPct val="35000"/>
                </a:spcAft>
              </a:pPr>
              <a:endParaRPr lang="ru-RU" sz="3200" dirty="0">
                <a:solidFill>
                  <a:srgbClr val="E4465A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18" name="Нашивка 117"/>
            <p:cNvSpPr/>
            <p:nvPr/>
          </p:nvSpPr>
          <p:spPr>
            <a:xfrm flipH="1">
              <a:off x="2415983" y="3269027"/>
              <a:ext cx="197380" cy="936000"/>
            </a:xfrm>
            <a:prstGeom prst="chevron">
              <a:avLst>
                <a:gd name="adj" fmla="val 71106"/>
              </a:avLst>
            </a:prstGeom>
            <a:solidFill>
              <a:srgbClr val="F1C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119" name="Freeform 21"/>
          <p:cNvSpPr>
            <a:spLocks noChangeAspect="1" noEditPoints="1"/>
          </p:cNvSpPr>
          <p:nvPr/>
        </p:nvSpPr>
        <p:spPr bwMode="auto">
          <a:xfrm>
            <a:off x="9498772" y="5750826"/>
            <a:ext cx="208109" cy="270000"/>
          </a:xfrm>
          <a:custGeom>
            <a:avLst/>
            <a:gdLst>
              <a:gd name="T0" fmla="*/ 125 w 131"/>
              <a:gd name="T1" fmla="*/ 85 h 170"/>
              <a:gd name="T2" fmla="*/ 119 w 131"/>
              <a:gd name="T3" fmla="*/ 85 h 170"/>
              <a:gd name="T4" fmla="*/ 119 w 131"/>
              <a:gd name="T5" fmla="*/ 37 h 170"/>
              <a:gd name="T6" fmla="*/ 112 w 131"/>
              <a:gd name="T7" fmla="*/ 31 h 170"/>
              <a:gd name="T8" fmla="*/ 91 w 131"/>
              <a:gd name="T9" fmla="*/ 31 h 170"/>
              <a:gd name="T10" fmla="*/ 82 w 131"/>
              <a:gd name="T11" fmla="*/ 9 h 170"/>
              <a:gd name="T12" fmla="*/ 60 w 131"/>
              <a:gd name="T13" fmla="*/ 0 h 170"/>
              <a:gd name="T14" fmla="*/ 58 w 131"/>
              <a:gd name="T15" fmla="*/ 0 h 170"/>
              <a:gd name="T16" fmla="*/ 36 w 131"/>
              <a:gd name="T17" fmla="*/ 9 h 170"/>
              <a:gd name="T18" fmla="*/ 27 w 131"/>
              <a:gd name="T19" fmla="*/ 31 h 170"/>
              <a:gd name="T20" fmla="*/ 6 w 131"/>
              <a:gd name="T21" fmla="*/ 31 h 170"/>
              <a:gd name="T22" fmla="*/ 0 w 131"/>
              <a:gd name="T23" fmla="*/ 37 h 170"/>
              <a:gd name="T24" fmla="*/ 0 w 131"/>
              <a:gd name="T25" fmla="*/ 163 h 170"/>
              <a:gd name="T26" fmla="*/ 6 w 131"/>
              <a:gd name="T27" fmla="*/ 170 h 170"/>
              <a:gd name="T28" fmla="*/ 64 w 131"/>
              <a:gd name="T29" fmla="*/ 170 h 170"/>
              <a:gd name="T30" fmla="*/ 112 w 131"/>
              <a:gd name="T31" fmla="*/ 170 h 170"/>
              <a:gd name="T32" fmla="*/ 125 w 131"/>
              <a:gd name="T33" fmla="*/ 170 h 170"/>
              <a:gd name="T34" fmla="*/ 131 w 131"/>
              <a:gd name="T35" fmla="*/ 165 h 170"/>
              <a:gd name="T36" fmla="*/ 131 w 131"/>
              <a:gd name="T37" fmla="*/ 91 h 170"/>
              <a:gd name="T38" fmla="*/ 125 w 131"/>
              <a:gd name="T39" fmla="*/ 85 h 170"/>
              <a:gd name="T40" fmla="*/ 42 w 131"/>
              <a:gd name="T41" fmla="*/ 15 h 170"/>
              <a:gd name="T42" fmla="*/ 58 w 131"/>
              <a:gd name="T43" fmla="*/ 9 h 170"/>
              <a:gd name="T44" fmla="*/ 60 w 131"/>
              <a:gd name="T45" fmla="*/ 9 h 170"/>
              <a:gd name="T46" fmla="*/ 76 w 131"/>
              <a:gd name="T47" fmla="*/ 15 h 170"/>
              <a:gd name="T48" fmla="*/ 82 w 131"/>
              <a:gd name="T49" fmla="*/ 31 h 170"/>
              <a:gd name="T50" fmla="*/ 36 w 131"/>
              <a:gd name="T51" fmla="*/ 31 h 170"/>
              <a:gd name="T52" fmla="*/ 42 w 131"/>
              <a:gd name="T53" fmla="*/ 15 h 170"/>
              <a:gd name="T54" fmla="*/ 105 w 131"/>
              <a:gd name="T55" fmla="*/ 85 h 170"/>
              <a:gd name="T56" fmla="*/ 81 w 131"/>
              <a:gd name="T57" fmla="*/ 85 h 170"/>
              <a:gd name="T58" fmla="*/ 105 w 131"/>
              <a:gd name="T59" fmla="*/ 79 h 170"/>
              <a:gd name="T60" fmla="*/ 105 w 131"/>
              <a:gd name="T61" fmla="*/ 85 h 170"/>
              <a:gd name="T62" fmla="*/ 105 w 131"/>
              <a:gd name="T63" fmla="*/ 68 h 170"/>
              <a:gd name="T64" fmla="*/ 72 w 131"/>
              <a:gd name="T65" fmla="*/ 85 h 170"/>
              <a:gd name="T66" fmla="*/ 64 w 131"/>
              <a:gd name="T67" fmla="*/ 85 h 170"/>
              <a:gd name="T68" fmla="*/ 58 w 131"/>
              <a:gd name="T69" fmla="*/ 91 h 170"/>
              <a:gd name="T70" fmla="*/ 58 w 131"/>
              <a:gd name="T71" fmla="*/ 157 h 170"/>
              <a:gd name="T72" fmla="*/ 13 w 131"/>
              <a:gd name="T73" fmla="*/ 157 h 170"/>
              <a:gd name="T74" fmla="*/ 13 w 131"/>
              <a:gd name="T75" fmla="*/ 44 h 170"/>
              <a:gd name="T76" fmla="*/ 27 w 131"/>
              <a:gd name="T77" fmla="*/ 44 h 170"/>
              <a:gd name="T78" fmla="*/ 27 w 131"/>
              <a:gd name="T79" fmla="*/ 57 h 170"/>
              <a:gd name="T80" fmla="*/ 32 w 131"/>
              <a:gd name="T81" fmla="*/ 61 h 170"/>
              <a:gd name="T82" fmla="*/ 36 w 131"/>
              <a:gd name="T83" fmla="*/ 57 h 170"/>
              <a:gd name="T84" fmla="*/ 36 w 131"/>
              <a:gd name="T85" fmla="*/ 44 h 170"/>
              <a:gd name="T86" fmla="*/ 82 w 131"/>
              <a:gd name="T87" fmla="*/ 44 h 170"/>
              <a:gd name="T88" fmla="*/ 82 w 131"/>
              <a:gd name="T89" fmla="*/ 57 h 170"/>
              <a:gd name="T90" fmla="*/ 87 w 131"/>
              <a:gd name="T91" fmla="*/ 61 h 170"/>
              <a:gd name="T92" fmla="*/ 91 w 131"/>
              <a:gd name="T93" fmla="*/ 57 h 170"/>
              <a:gd name="T94" fmla="*/ 91 w 131"/>
              <a:gd name="T95" fmla="*/ 44 h 170"/>
              <a:gd name="T96" fmla="*/ 105 w 131"/>
              <a:gd name="T97" fmla="*/ 44 h 170"/>
              <a:gd name="T98" fmla="*/ 105 w 131"/>
              <a:gd name="T99" fmla="*/ 6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1" h="170">
                <a:moveTo>
                  <a:pt x="125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4"/>
                  <a:pt x="116" y="31"/>
                  <a:pt x="112" y="31"/>
                </a:cubicBezTo>
                <a:cubicBezTo>
                  <a:pt x="91" y="31"/>
                  <a:pt x="91" y="31"/>
                  <a:pt x="91" y="31"/>
                </a:cubicBezTo>
                <a:cubicBezTo>
                  <a:pt x="91" y="22"/>
                  <a:pt x="88" y="15"/>
                  <a:pt x="82" y="9"/>
                </a:cubicBezTo>
                <a:cubicBezTo>
                  <a:pt x="76" y="3"/>
                  <a:pt x="69" y="0"/>
                  <a:pt x="6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0"/>
                  <a:pt x="42" y="3"/>
                  <a:pt x="36" y="9"/>
                </a:cubicBezTo>
                <a:cubicBezTo>
                  <a:pt x="31" y="15"/>
                  <a:pt x="27" y="22"/>
                  <a:pt x="27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3" y="31"/>
                  <a:pt x="0" y="34"/>
                  <a:pt x="0" y="37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7"/>
                  <a:pt x="3" y="170"/>
                  <a:pt x="6" y="170"/>
                </a:cubicBezTo>
                <a:cubicBezTo>
                  <a:pt x="64" y="170"/>
                  <a:pt x="64" y="170"/>
                  <a:pt x="64" y="170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8" y="170"/>
                  <a:pt x="131" y="168"/>
                  <a:pt x="131" y="165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1" y="88"/>
                  <a:pt x="128" y="85"/>
                  <a:pt x="125" y="85"/>
                </a:cubicBezTo>
                <a:close/>
                <a:moveTo>
                  <a:pt x="42" y="15"/>
                </a:moveTo>
                <a:cubicBezTo>
                  <a:pt x="46" y="11"/>
                  <a:pt x="52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6" y="9"/>
                  <a:pt x="72" y="11"/>
                  <a:pt x="76" y="15"/>
                </a:cubicBezTo>
                <a:cubicBezTo>
                  <a:pt x="80" y="19"/>
                  <a:pt x="82" y="25"/>
                  <a:pt x="8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5"/>
                  <a:pt x="38" y="19"/>
                  <a:pt x="42" y="15"/>
                </a:cubicBezTo>
                <a:close/>
                <a:moveTo>
                  <a:pt x="105" y="85"/>
                </a:moveTo>
                <a:cubicBezTo>
                  <a:pt x="81" y="85"/>
                  <a:pt x="81" y="85"/>
                  <a:pt x="81" y="85"/>
                </a:cubicBezTo>
                <a:cubicBezTo>
                  <a:pt x="82" y="73"/>
                  <a:pt x="99" y="71"/>
                  <a:pt x="105" y="79"/>
                </a:cubicBezTo>
                <a:lnTo>
                  <a:pt x="105" y="85"/>
                </a:lnTo>
                <a:close/>
                <a:moveTo>
                  <a:pt x="105" y="68"/>
                </a:moveTo>
                <a:cubicBezTo>
                  <a:pt x="92" y="62"/>
                  <a:pt x="73" y="68"/>
                  <a:pt x="7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1" y="85"/>
                  <a:pt x="58" y="88"/>
                  <a:pt x="58" y="91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13" y="157"/>
                  <a:pt x="13" y="157"/>
                  <a:pt x="13" y="157"/>
                </a:cubicBezTo>
                <a:cubicBezTo>
                  <a:pt x="13" y="44"/>
                  <a:pt x="13" y="44"/>
                  <a:pt x="13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9"/>
                  <a:pt x="29" y="61"/>
                  <a:pt x="32" y="61"/>
                </a:cubicBezTo>
                <a:cubicBezTo>
                  <a:pt x="34" y="61"/>
                  <a:pt x="36" y="59"/>
                  <a:pt x="36" y="57"/>
                </a:cubicBezTo>
                <a:cubicBezTo>
                  <a:pt x="36" y="44"/>
                  <a:pt x="36" y="44"/>
                  <a:pt x="36" y="44"/>
                </a:cubicBezTo>
                <a:cubicBezTo>
                  <a:pt x="82" y="44"/>
                  <a:pt x="82" y="44"/>
                  <a:pt x="82" y="44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9"/>
                  <a:pt x="84" y="61"/>
                  <a:pt x="87" y="61"/>
                </a:cubicBezTo>
                <a:cubicBezTo>
                  <a:pt x="89" y="61"/>
                  <a:pt x="91" y="59"/>
                  <a:pt x="91" y="57"/>
                </a:cubicBezTo>
                <a:cubicBezTo>
                  <a:pt x="91" y="44"/>
                  <a:pt x="91" y="44"/>
                  <a:pt x="91" y="44"/>
                </a:cubicBezTo>
                <a:cubicBezTo>
                  <a:pt x="105" y="44"/>
                  <a:pt x="105" y="44"/>
                  <a:pt x="105" y="44"/>
                </a:cubicBezTo>
                <a:lnTo>
                  <a:pt x="105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20" name="Группа 119"/>
          <p:cNvGrpSpPr>
            <a:grpSpLocks noChangeAspect="1"/>
          </p:cNvGrpSpPr>
          <p:nvPr/>
        </p:nvGrpSpPr>
        <p:grpSpPr>
          <a:xfrm>
            <a:off x="9450784" y="4867886"/>
            <a:ext cx="236734" cy="270000"/>
            <a:chOff x="5014913" y="2262188"/>
            <a:chExt cx="485776" cy="554038"/>
          </a:xfrm>
          <a:solidFill>
            <a:schemeClr val="bg1"/>
          </a:solidFill>
        </p:grpSpPr>
        <p:sp>
          <p:nvSpPr>
            <p:cNvPr id="121" name="Freeform 10"/>
            <p:cNvSpPr>
              <a:spLocks noEditPoints="1"/>
            </p:cNvSpPr>
            <p:nvPr/>
          </p:nvSpPr>
          <p:spPr bwMode="auto">
            <a:xfrm>
              <a:off x="5253038" y="2562225"/>
              <a:ext cx="163513" cy="158750"/>
            </a:xfrm>
            <a:custGeom>
              <a:avLst/>
              <a:gdLst>
                <a:gd name="T0" fmla="*/ 33 w 50"/>
                <a:gd name="T1" fmla="*/ 0 h 49"/>
                <a:gd name="T2" fmla="*/ 8 w 50"/>
                <a:gd name="T3" fmla="*/ 0 h 49"/>
                <a:gd name="T4" fmla="*/ 8 w 50"/>
                <a:gd name="T5" fmla="*/ 21 h 49"/>
                <a:gd name="T6" fmla="*/ 0 w 50"/>
                <a:gd name="T7" fmla="*/ 21 h 49"/>
                <a:gd name="T8" fmla="*/ 0 w 50"/>
                <a:gd name="T9" fmla="*/ 31 h 49"/>
                <a:gd name="T10" fmla="*/ 8 w 50"/>
                <a:gd name="T11" fmla="*/ 31 h 49"/>
                <a:gd name="T12" fmla="*/ 8 w 50"/>
                <a:gd name="T13" fmla="*/ 35 h 49"/>
                <a:gd name="T14" fmla="*/ 0 w 50"/>
                <a:gd name="T15" fmla="*/ 35 h 49"/>
                <a:gd name="T16" fmla="*/ 0 w 50"/>
                <a:gd name="T17" fmla="*/ 42 h 49"/>
                <a:gd name="T18" fmla="*/ 8 w 50"/>
                <a:gd name="T19" fmla="*/ 42 h 49"/>
                <a:gd name="T20" fmla="*/ 8 w 50"/>
                <a:gd name="T21" fmla="*/ 49 h 49"/>
                <a:gd name="T22" fmla="*/ 24 w 50"/>
                <a:gd name="T23" fmla="*/ 49 h 49"/>
                <a:gd name="T24" fmla="*/ 24 w 50"/>
                <a:gd name="T25" fmla="*/ 42 h 49"/>
                <a:gd name="T26" fmla="*/ 42 w 50"/>
                <a:gd name="T27" fmla="*/ 42 h 49"/>
                <a:gd name="T28" fmla="*/ 42 w 50"/>
                <a:gd name="T29" fmla="*/ 35 h 49"/>
                <a:gd name="T30" fmla="*/ 24 w 50"/>
                <a:gd name="T31" fmla="*/ 35 h 49"/>
                <a:gd name="T32" fmla="*/ 24 w 50"/>
                <a:gd name="T33" fmla="*/ 31 h 49"/>
                <a:gd name="T34" fmla="*/ 32 w 50"/>
                <a:gd name="T35" fmla="*/ 31 h 49"/>
                <a:gd name="T36" fmla="*/ 45 w 50"/>
                <a:gd name="T37" fmla="*/ 27 h 49"/>
                <a:gd name="T38" fmla="*/ 50 w 50"/>
                <a:gd name="T39" fmla="*/ 15 h 49"/>
                <a:gd name="T40" fmla="*/ 46 w 50"/>
                <a:gd name="T41" fmla="*/ 4 h 49"/>
                <a:gd name="T42" fmla="*/ 33 w 50"/>
                <a:gd name="T43" fmla="*/ 0 h 49"/>
                <a:gd name="T44" fmla="*/ 33 w 50"/>
                <a:gd name="T45" fmla="*/ 20 h 49"/>
                <a:gd name="T46" fmla="*/ 27 w 50"/>
                <a:gd name="T47" fmla="*/ 21 h 49"/>
                <a:gd name="T48" fmla="*/ 24 w 50"/>
                <a:gd name="T49" fmla="*/ 21 h 49"/>
                <a:gd name="T50" fmla="*/ 24 w 50"/>
                <a:gd name="T51" fmla="*/ 10 h 49"/>
                <a:gd name="T52" fmla="*/ 28 w 50"/>
                <a:gd name="T53" fmla="*/ 10 h 49"/>
                <a:gd name="T54" fmla="*/ 34 w 50"/>
                <a:gd name="T55" fmla="*/ 12 h 49"/>
                <a:gd name="T56" fmla="*/ 35 w 50"/>
                <a:gd name="T57" fmla="*/ 15 h 49"/>
                <a:gd name="T58" fmla="*/ 33 w 50"/>
                <a:gd name="T5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49">
                  <a:moveTo>
                    <a:pt x="33" y="0"/>
                  </a:moveTo>
                  <a:cubicBezTo>
                    <a:pt x="33" y="0"/>
                    <a:pt x="33" y="0"/>
                    <a:pt x="8" y="0"/>
                  </a:cubicBezTo>
                  <a:cubicBezTo>
                    <a:pt x="8" y="0"/>
                    <a:pt x="8" y="0"/>
                    <a:pt x="8" y="21"/>
                  </a:cubicBezTo>
                  <a:cubicBezTo>
                    <a:pt x="8" y="21"/>
                    <a:pt x="8" y="21"/>
                    <a:pt x="0" y="21"/>
                  </a:cubicBezTo>
                  <a:cubicBezTo>
                    <a:pt x="0" y="21"/>
                    <a:pt x="0" y="21"/>
                    <a:pt x="0" y="31"/>
                  </a:cubicBezTo>
                  <a:cubicBezTo>
                    <a:pt x="0" y="31"/>
                    <a:pt x="0" y="31"/>
                    <a:pt x="8" y="31"/>
                  </a:cubicBezTo>
                  <a:cubicBezTo>
                    <a:pt x="8" y="31"/>
                    <a:pt x="8" y="31"/>
                    <a:pt x="8" y="35"/>
                  </a:cubicBezTo>
                  <a:cubicBezTo>
                    <a:pt x="8" y="35"/>
                    <a:pt x="8" y="35"/>
                    <a:pt x="0" y="35"/>
                  </a:cubicBezTo>
                  <a:cubicBezTo>
                    <a:pt x="0" y="35"/>
                    <a:pt x="0" y="35"/>
                    <a:pt x="0" y="42"/>
                  </a:cubicBezTo>
                  <a:cubicBezTo>
                    <a:pt x="0" y="42"/>
                    <a:pt x="0" y="42"/>
                    <a:pt x="8" y="42"/>
                  </a:cubicBezTo>
                  <a:cubicBezTo>
                    <a:pt x="8" y="42"/>
                    <a:pt x="8" y="42"/>
                    <a:pt x="8" y="49"/>
                  </a:cubicBezTo>
                  <a:cubicBezTo>
                    <a:pt x="8" y="49"/>
                    <a:pt x="8" y="49"/>
                    <a:pt x="24" y="49"/>
                  </a:cubicBezTo>
                  <a:cubicBezTo>
                    <a:pt x="24" y="49"/>
                    <a:pt x="24" y="49"/>
                    <a:pt x="24" y="42"/>
                  </a:cubicBezTo>
                  <a:cubicBezTo>
                    <a:pt x="24" y="42"/>
                    <a:pt x="24" y="42"/>
                    <a:pt x="42" y="42"/>
                  </a:cubicBezTo>
                  <a:cubicBezTo>
                    <a:pt x="42" y="42"/>
                    <a:pt x="42" y="42"/>
                    <a:pt x="42" y="35"/>
                  </a:cubicBezTo>
                  <a:cubicBezTo>
                    <a:pt x="42" y="35"/>
                    <a:pt x="42" y="35"/>
                    <a:pt x="24" y="35"/>
                  </a:cubicBezTo>
                  <a:cubicBezTo>
                    <a:pt x="24" y="35"/>
                    <a:pt x="24" y="35"/>
                    <a:pt x="24" y="31"/>
                  </a:cubicBezTo>
                  <a:cubicBezTo>
                    <a:pt x="24" y="31"/>
                    <a:pt x="24" y="31"/>
                    <a:pt x="32" y="31"/>
                  </a:cubicBezTo>
                  <a:cubicBezTo>
                    <a:pt x="38" y="31"/>
                    <a:pt x="43" y="30"/>
                    <a:pt x="45" y="27"/>
                  </a:cubicBezTo>
                  <a:cubicBezTo>
                    <a:pt x="48" y="24"/>
                    <a:pt x="50" y="20"/>
                    <a:pt x="50" y="15"/>
                  </a:cubicBezTo>
                  <a:cubicBezTo>
                    <a:pt x="50" y="10"/>
                    <a:pt x="48" y="7"/>
                    <a:pt x="46" y="4"/>
                  </a:cubicBezTo>
                  <a:cubicBezTo>
                    <a:pt x="43" y="1"/>
                    <a:pt x="39" y="0"/>
                    <a:pt x="33" y="0"/>
                  </a:cubicBezTo>
                  <a:close/>
                  <a:moveTo>
                    <a:pt x="33" y="20"/>
                  </a:moveTo>
                  <a:cubicBezTo>
                    <a:pt x="32" y="21"/>
                    <a:pt x="30" y="21"/>
                    <a:pt x="27" y="21"/>
                  </a:cubicBezTo>
                  <a:cubicBezTo>
                    <a:pt x="27" y="21"/>
                    <a:pt x="27" y="21"/>
                    <a:pt x="24" y="21"/>
                  </a:cubicBezTo>
                  <a:cubicBezTo>
                    <a:pt x="24" y="21"/>
                    <a:pt x="24" y="21"/>
                    <a:pt x="24" y="10"/>
                  </a:cubicBezTo>
                  <a:cubicBezTo>
                    <a:pt x="24" y="10"/>
                    <a:pt x="24" y="10"/>
                    <a:pt x="28" y="10"/>
                  </a:cubicBezTo>
                  <a:cubicBezTo>
                    <a:pt x="31" y="10"/>
                    <a:pt x="33" y="11"/>
                    <a:pt x="34" y="12"/>
                  </a:cubicBezTo>
                  <a:cubicBezTo>
                    <a:pt x="35" y="13"/>
                    <a:pt x="35" y="14"/>
                    <a:pt x="35" y="15"/>
                  </a:cubicBezTo>
                  <a:cubicBezTo>
                    <a:pt x="35" y="17"/>
                    <a:pt x="34" y="18"/>
                    <a:pt x="3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5086351" y="2262188"/>
              <a:ext cx="117475" cy="117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3" name="Freeform 12"/>
            <p:cNvSpPr>
              <a:spLocks noEditPoints="1"/>
            </p:cNvSpPr>
            <p:nvPr/>
          </p:nvSpPr>
          <p:spPr bwMode="auto">
            <a:xfrm>
              <a:off x="5165726" y="2473325"/>
              <a:ext cx="334963" cy="336550"/>
            </a:xfrm>
            <a:custGeom>
              <a:avLst/>
              <a:gdLst>
                <a:gd name="T0" fmla="*/ 51 w 103"/>
                <a:gd name="T1" fmla="*/ 0 h 103"/>
                <a:gd name="T2" fmla="*/ 0 w 103"/>
                <a:gd name="T3" fmla="*/ 52 h 103"/>
                <a:gd name="T4" fmla="*/ 51 w 103"/>
                <a:gd name="T5" fmla="*/ 103 h 103"/>
                <a:gd name="T6" fmla="*/ 103 w 103"/>
                <a:gd name="T7" fmla="*/ 52 h 103"/>
                <a:gd name="T8" fmla="*/ 51 w 103"/>
                <a:gd name="T9" fmla="*/ 0 h 103"/>
                <a:gd name="T10" fmla="*/ 51 w 103"/>
                <a:gd name="T11" fmla="*/ 91 h 103"/>
                <a:gd name="T12" fmla="*/ 12 w 103"/>
                <a:gd name="T13" fmla="*/ 52 h 103"/>
                <a:gd name="T14" fmla="*/ 51 w 103"/>
                <a:gd name="T15" fmla="*/ 12 h 103"/>
                <a:gd name="T16" fmla="*/ 91 w 103"/>
                <a:gd name="T17" fmla="*/ 52 h 103"/>
                <a:gd name="T18" fmla="*/ 51 w 103"/>
                <a:gd name="T1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1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lose/>
                  <a:moveTo>
                    <a:pt x="51" y="91"/>
                  </a:moveTo>
                  <a:cubicBezTo>
                    <a:pt x="30" y="91"/>
                    <a:pt x="12" y="73"/>
                    <a:pt x="12" y="52"/>
                  </a:cubicBezTo>
                  <a:cubicBezTo>
                    <a:pt x="12" y="30"/>
                    <a:pt x="30" y="12"/>
                    <a:pt x="51" y="12"/>
                  </a:cubicBezTo>
                  <a:cubicBezTo>
                    <a:pt x="73" y="12"/>
                    <a:pt x="91" y="30"/>
                    <a:pt x="91" y="52"/>
                  </a:cubicBezTo>
                  <a:cubicBezTo>
                    <a:pt x="91" y="73"/>
                    <a:pt x="73" y="91"/>
                    <a:pt x="5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4" name="Freeform 13"/>
            <p:cNvSpPr>
              <a:spLocks/>
            </p:cNvSpPr>
            <p:nvPr/>
          </p:nvSpPr>
          <p:spPr bwMode="auto">
            <a:xfrm>
              <a:off x="5014913" y="2389188"/>
              <a:ext cx="374650" cy="427038"/>
            </a:xfrm>
            <a:custGeom>
              <a:avLst/>
              <a:gdLst>
                <a:gd name="T0" fmla="*/ 40 w 115"/>
                <a:gd name="T1" fmla="*/ 78 h 131"/>
                <a:gd name="T2" fmla="*/ 63 w 115"/>
                <a:gd name="T3" fmla="*/ 32 h 131"/>
                <a:gd name="T4" fmla="*/ 63 w 115"/>
                <a:gd name="T5" fmla="*/ 20 h 131"/>
                <a:gd name="T6" fmla="*/ 107 w 115"/>
                <a:gd name="T7" fmla="*/ 20 h 131"/>
                <a:gd name="T8" fmla="*/ 115 w 115"/>
                <a:gd name="T9" fmla="*/ 11 h 131"/>
                <a:gd name="T10" fmla="*/ 106 w 115"/>
                <a:gd name="T11" fmla="*/ 2 h 131"/>
                <a:gd name="T12" fmla="*/ 57 w 115"/>
                <a:gd name="T13" fmla="*/ 2 h 131"/>
                <a:gd name="T14" fmla="*/ 55 w 115"/>
                <a:gd name="T15" fmla="*/ 6 h 131"/>
                <a:gd name="T16" fmla="*/ 48 w 115"/>
                <a:gd name="T17" fmla="*/ 20 h 131"/>
                <a:gd name="T18" fmla="*/ 43 w 115"/>
                <a:gd name="T19" fmla="*/ 14 h 131"/>
                <a:gd name="T20" fmla="*/ 43 w 115"/>
                <a:gd name="T21" fmla="*/ 14 h 131"/>
                <a:gd name="T22" fmla="*/ 47 w 115"/>
                <a:gd name="T23" fmla="*/ 8 h 131"/>
                <a:gd name="T24" fmla="*/ 40 w 115"/>
                <a:gd name="T25" fmla="*/ 0 h 131"/>
                <a:gd name="T26" fmla="*/ 32 w 115"/>
                <a:gd name="T27" fmla="*/ 8 h 131"/>
                <a:gd name="T28" fmla="*/ 36 w 115"/>
                <a:gd name="T29" fmla="*/ 14 h 131"/>
                <a:gd name="T30" fmla="*/ 31 w 115"/>
                <a:gd name="T31" fmla="*/ 21 h 131"/>
                <a:gd name="T32" fmla="*/ 22 w 115"/>
                <a:gd name="T33" fmla="*/ 2 h 131"/>
                <a:gd name="T34" fmla="*/ 17 w 115"/>
                <a:gd name="T35" fmla="*/ 2 h 131"/>
                <a:gd name="T36" fmla="*/ 4 w 115"/>
                <a:gd name="T37" fmla="*/ 41 h 131"/>
                <a:gd name="T38" fmla="*/ 10 w 115"/>
                <a:gd name="T39" fmla="*/ 71 h 131"/>
                <a:gd name="T40" fmla="*/ 21 w 115"/>
                <a:gd name="T41" fmla="*/ 73 h 131"/>
                <a:gd name="T42" fmla="*/ 21 w 115"/>
                <a:gd name="T43" fmla="*/ 119 h 131"/>
                <a:gd name="T44" fmla="*/ 33 w 115"/>
                <a:gd name="T45" fmla="*/ 131 h 131"/>
                <a:gd name="T46" fmla="*/ 53 w 115"/>
                <a:gd name="T47" fmla="*/ 131 h 131"/>
                <a:gd name="T48" fmla="*/ 62 w 115"/>
                <a:gd name="T49" fmla="*/ 122 h 131"/>
                <a:gd name="T50" fmla="*/ 40 w 115"/>
                <a:gd name="T51" fmla="*/ 7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31">
                  <a:moveTo>
                    <a:pt x="40" y="78"/>
                  </a:moveTo>
                  <a:cubicBezTo>
                    <a:pt x="40" y="59"/>
                    <a:pt x="49" y="43"/>
                    <a:pt x="63" y="3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2" y="19"/>
                    <a:pt x="115" y="17"/>
                    <a:pt x="115" y="11"/>
                  </a:cubicBezTo>
                  <a:cubicBezTo>
                    <a:pt x="115" y="6"/>
                    <a:pt x="112" y="2"/>
                    <a:pt x="10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3"/>
                    <a:pt x="47" y="10"/>
                    <a:pt x="47" y="8"/>
                  </a:cubicBezTo>
                  <a:cubicBezTo>
                    <a:pt x="47" y="4"/>
                    <a:pt x="44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10"/>
                    <a:pt x="34" y="13"/>
                    <a:pt x="36" y="1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13"/>
                    <a:pt x="4" y="14"/>
                    <a:pt x="4" y="41"/>
                  </a:cubicBezTo>
                  <a:cubicBezTo>
                    <a:pt x="4" y="59"/>
                    <a:pt x="2" y="59"/>
                    <a:pt x="10" y="71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25"/>
                    <a:pt x="26" y="131"/>
                    <a:pt x="3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8" y="131"/>
                    <a:pt x="61" y="127"/>
                    <a:pt x="62" y="122"/>
                  </a:cubicBezTo>
                  <a:cubicBezTo>
                    <a:pt x="49" y="112"/>
                    <a:pt x="40" y="96"/>
                    <a:pt x="40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grpSp>
        <p:nvGrpSpPr>
          <p:cNvPr id="125" name="Группа 124"/>
          <p:cNvGrpSpPr>
            <a:grpSpLocks noChangeAspect="1"/>
          </p:cNvGrpSpPr>
          <p:nvPr/>
        </p:nvGrpSpPr>
        <p:grpSpPr>
          <a:xfrm>
            <a:off x="9469727" y="4017836"/>
            <a:ext cx="208109" cy="270000"/>
            <a:chOff x="5732463" y="1384300"/>
            <a:chExt cx="427038" cy="554038"/>
          </a:xfrm>
          <a:solidFill>
            <a:schemeClr val="bg1"/>
          </a:solidFill>
        </p:grpSpPr>
        <p:sp>
          <p:nvSpPr>
            <p:cNvPr id="126" name="Freeform 14"/>
            <p:cNvSpPr>
              <a:spLocks/>
            </p:cNvSpPr>
            <p:nvPr/>
          </p:nvSpPr>
          <p:spPr bwMode="auto">
            <a:xfrm>
              <a:off x="5732463" y="1517650"/>
              <a:ext cx="68263" cy="65088"/>
            </a:xfrm>
            <a:custGeom>
              <a:avLst/>
              <a:gdLst>
                <a:gd name="T0" fmla="*/ 18 w 43"/>
                <a:gd name="T1" fmla="*/ 27 h 41"/>
                <a:gd name="T2" fmla="*/ 25 w 43"/>
                <a:gd name="T3" fmla="*/ 33 h 41"/>
                <a:gd name="T4" fmla="*/ 29 w 43"/>
                <a:gd name="T5" fmla="*/ 37 h 41"/>
                <a:gd name="T6" fmla="*/ 31 w 43"/>
                <a:gd name="T7" fmla="*/ 39 h 41"/>
                <a:gd name="T8" fmla="*/ 33 w 43"/>
                <a:gd name="T9" fmla="*/ 41 h 41"/>
                <a:gd name="T10" fmla="*/ 43 w 43"/>
                <a:gd name="T11" fmla="*/ 31 h 41"/>
                <a:gd name="T12" fmla="*/ 14 w 43"/>
                <a:gd name="T13" fmla="*/ 4 h 41"/>
                <a:gd name="T14" fmla="*/ 14 w 43"/>
                <a:gd name="T15" fmla="*/ 2 h 41"/>
                <a:gd name="T16" fmla="*/ 12 w 43"/>
                <a:gd name="T17" fmla="*/ 2 h 41"/>
                <a:gd name="T18" fmla="*/ 12 w 43"/>
                <a:gd name="T19" fmla="*/ 2 h 41"/>
                <a:gd name="T20" fmla="*/ 10 w 43"/>
                <a:gd name="T21" fmla="*/ 0 h 41"/>
                <a:gd name="T22" fmla="*/ 10 w 43"/>
                <a:gd name="T23" fmla="*/ 0 h 41"/>
                <a:gd name="T24" fmla="*/ 8 w 43"/>
                <a:gd name="T25" fmla="*/ 0 h 41"/>
                <a:gd name="T26" fmla="*/ 8 w 43"/>
                <a:gd name="T27" fmla="*/ 0 h 41"/>
                <a:gd name="T28" fmla="*/ 8 w 43"/>
                <a:gd name="T29" fmla="*/ 0 h 41"/>
                <a:gd name="T30" fmla="*/ 6 w 43"/>
                <a:gd name="T31" fmla="*/ 0 h 41"/>
                <a:gd name="T32" fmla="*/ 6 w 43"/>
                <a:gd name="T33" fmla="*/ 0 h 41"/>
                <a:gd name="T34" fmla="*/ 6 w 43"/>
                <a:gd name="T35" fmla="*/ 0 h 41"/>
                <a:gd name="T36" fmla="*/ 4 w 43"/>
                <a:gd name="T37" fmla="*/ 0 h 41"/>
                <a:gd name="T38" fmla="*/ 4 w 43"/>
                <a:gd name="T39" fmla="*/ 0 h 41"/>
                <a:gd name="T40" fmla="*/ 4 w 43"/>
                <a:gd name="T41" fmla="*/ 0 h 41"/>
                <a:gd name="T42" fmla="*/ 2 w 43"/>
                <a:gd name="T43" fmla="*/ 2 h 41"/>
                <a:gd name="T44" fmla="*/ 2 w 43"/>
                <a:gd name="T45" fmla="*/ 2 h 41"/>
                <a:gd name="T46" fmla="*/ 2 w 43"/>
                <a:gd name="T47" fmla="*/ 2 h 41"/>
                <a:gd name="T48" fmla="*/ 2 w 43"/>
                <a:gd name="T49" fmla="*/ 2 h 41"/>
                <a:gd name="T50" fmla="*/ 2 w 43"/>
                <a:gd name="T51" fmla="*/ 2 h 41"/>
                <a:gd name="T52" fmla="*/ 0 w 43"/>
                <a:gd name="T53" fmla="*/ 4 h 41"/>
                <a:gd name="T54" fmla="*/ 0 w 43"/>
                <a:gd name="T55" fmla="*/ 4 h 41"/>
                <a:gd name="T56" fmla="*/ 0 w 43"/>
                <a:gd name="T57" fmla="*/ 4 h 41"/>
                <a:gd name="T58" fmla="*/ 0 w 43"/>
                <a:gd name="T59" fmla="*/ 6 h 41"/>
                <a:gd name="T60" fmla="*/ 0 w 43"/>
                <a:gd name="T61" fmla="*/ 6 h 41"/>
                <a:gd name="T62" fmla="*/ 0 w 43"/>
                <a:gd name="T63" fmla="*/ 6 h 41"/>
                <a:gd name="T64" fmla="*/ 0 w 43"/>
                <a:gd name="T65" fmla="*/ 8 h 41"/>
                <a:gd name="T66" fmla="*/ 0 w 43"/>
                <a:gd name="T67" fmla="*/ 8 h 41"/>
                <a:gd name="T68" fmla="*/ 0 w 43"/>
                <a:gd name="T69" fmla="*/ 8 h 41"/>
                <a:gd name="T70" fmla="*/ 0 w 43"/>
                <a:gd name="T71" fmla="*/ 10 h 41"/>
                <a:gd name="T72" fmla="*/ 2 w 43"/>
                <a:gd name="T73" fmla="*/ 10 h 41"/>
                <a:gd name="T74" fmla="*/ 2 w 43"/>
                <a:gd name="T75" fmla="*/ 10 h 41"/>
                <a:gd name="T76" fmla="*/ 2 w 43"/>
                <a:gd name="T77" fmla="*/ 10 h 41"/>
                <a:gd name="T78" fmla="*/ 4 w 43"/>
                <a:gd name="T79" fmla="*/ 14 h 41"/>
                <a:gd name="T80" fmla="*/ 8 w 43"/>
                <a:gd name="T81" fmla="*/ 19 h 41"/>
                <a:gd name="T82" fmla="*/ 14 w 43"/>
                <a:gd name="T83" fmla="*/ 23 h 41"/>
                <a:gd name="T84" fmla="*/ 18 w 43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41">
                  <a:moveTo>
                    <a:pt x="18" y="27"/>
                  </a:moveTo>
                  <a:lnTo>
                    <a:pt x="25" y="33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3" y="41"/>
                  </a:lnTo>
                  <a:lnTo>
                    <a:pt x="43" y="31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5772151" y="1416050"/>
              <a:ext cx="338138" cy="323850"/>
            </a:xfrm>
            <a:custGeom>
              <a:avLst/>
              <a:gdLst>
                <a:gd name="T0" fmla="*/ 143 w 213"/>
                <a:gd name="T1" fmla="*/ 7 h 204"/>
                <a:gd name="T2" fmla="*/ 108 w 213"/>
                <a:gd name="T3" fmla="*/ 0 h 204"/>
                <a:gd name="T4" fmla="*/ 84 w 213"/>
                <a:gd name="T5" fmla="*/ 7 h 204"/>
                <a:gd name="T6" fmla="*/ 59 w 213"/>
                <a:gd name="T7" fmla="*/ 37 h 204"/>
                <a:gd name="T8" fmla="*/ 47 w 213"/>
                <a:gd name="T9" fmla="*/ 68 h 204"/>
                <a:gd name="T10" fmla="*/ 49 w 213"/>
                <a:gd name="T11" fmla="*/ 81 h 204"/>
                <a:gd name="T12" fmla="*/ 61 w 213"/>
                <a:gd name="T13" fmla="*/ 91 h 204"/>
                <a:gd name="T14" fmla="*/ 74 w 213"/>
                <a:gd name="T15" fmla="*/ 85 h 204"/>
                <a:gd name="T16" fmla="*/ 88 w 213"/>
                <a:gd name="T17" fmla="*/ 62 h 204"/>
                <a:gd name="T18" fmla="*/ 100 w 213"/>
                <a:gd name="T19" fmla="*/ 50 h 204"/>
                <a:gd name="T20" fmla="*/ 108 w 213"/>
                <a:gd name="T21" fmla="*/ 50 h 204"/>
                <a:gd name="T22" fmla="*/ 133 w 213"/>
                <a:gd name="T23" fmla="*/ 74 h 204"/>
                <a:gd name="T24" fmla="*/ 186 w 213"/>
                <a:gd name="T25" fmla="*/ 126 h 204"/>
                <a:gd name="T26" fmla="*/ 189 w 213"/>
                <a:gd name="T27" fmla="*/ 132 h 204"/>
                <a:gd name="T28" fmla="*/ 176 w 213"/>
                <a:gd name="T29" fmla="*/ 140 h 204"/>
                <a:gd name="T30" fmla="*/ 168 w 213"/>
                <a:gd name="T31" fmla="*/ 146 h 204"/>
                <a:gd name="T32" fmla="*/ 162 w 213"/>
                <a:gd name="T33" fmla="*/ 159 h 204"/>
                <a:gd name="T34" fmla="*/ 154 w 213"/>
                <a:gd name="T35" fmla="*/ 157 h 204"/>
                <a:gd name="T36" fmla="*/ 149 w 213"/>
                <a:gd name="T37" fmla="*/ 169 h 204"/>
                <a:gd name="T38" fmla="*/ 139 w 213"/>
                <a:gd name="T39" fmla="*/ 179 h 204"/>
                <a:gd name="T40" fmla="*/ 98 w 213"/>
                <a:gd name="T41" fmla="*/ 155 h 204"/>
                <a:gd name="T42" fmla="*/ 129 w 213"/>
                <a:gd name="T43" fmla="*/ 189 h 204"/>
                <a:gd name="T44" fmla="*/ 119 w 213"/>
                <a:gd name="T45" fmla="*/ 198 h 204"/>
                <a:gd name="T46" fmla="*/ 106 w 213"/>
                <a:gd name="T47" fmla="*/ 177 h 204"/>
                <a:gd name="T48" fmla="*/ 104 w 213"/>
                <a:gd name="T49" fmla="*/ 167 h 204"/>
                <a:gd name="T50" fmla="*/ 94 w 213"/>
                <a:gd name="T51" fmla="*/ 152 h 204"/>
                <a:gd name="T52" fmla="*/ 88 w 213"/>
                <a:gd name="T53" fmla="*/ 155 h 204"/>
                <a:gd name="T54" fmla="*/ 86 w 213"/>
                <a:gd name="T55" fmla="*/ 146 h 204"/>
                <a:gd name="T56" fmla="*/ 71 w 213"/>
                <a:gd name="T57" fmla="*/ 136 h 204"/>
                <a:gd name="T58" fmla="*/ 67 w 213"/>
                <a:gd name="T59" fmla="*/ 136 h 204"/>
                <a:gd name="T60" fmla="*/ 59 w 213"/>
                <a:gd name="T61" fmla="*/ 120 h 204"/>
                <a:gd name="T62" fmla="*/ 47 w 213"/>
                <a:gd name="T63" fmla="*/ 118 h 204"/>
                <a:gd name="T64" fmla="*/ 47 w 213"/>
                <a:gd name="T65" fmla="*/ 113 h 204"/>
                <a:gd name="T66" fmla="*/ 37 w 213"/>
                <a:gd name="T67" fmla="*/ 97 h 204"/>
                <a:gd name="T68" fmla="*/ 26 w 213"/>
                <a:gd name="T69" fmla="*/ 99 h 204"/>
                <a:gd name="T70" fmla="*/ 0 w 213"/>
                <a:gd name="T71" fmla="*/ 130 h 204"/>
                <a:gd name="T72" fmla="*/ 14 w 213"/>
                <a:gd name="T73" fmla="*/ 144 h 204"/>
                <a:gd name="T74" fmla="*/ 22 w 213"/>
                <a:gd name="T75" fmla="*/ 142 h 204"/>
                <a:gd name="T76" fmla="*/ 22 w 213"/>
                <a:gd name="T77" fmla="*/ 152 h 204"/>
                <a:gd name="T78" fmla="*/ 37 w 213"/>
                <a:gd name="T79" fmla="*/ 165 h 204"/>
                <a:gd name="T80" fmla="*/ 41 w 213"/>
                <a:gd name="T81" fmla="*/ 165 h 204"/>
                <a:gd name="T82" fmla="*/ 43 w 213"/>
                <a:gd name="T83" fmla="*/ 175 h 204"/>
                <a:gd name="T84" fmla="*/ 59 w 213"/>
                <a:gd name="T85" fmla="*/ 183 h 204"/>
                <a:gd name="T86" fmla="*/ 59 w 213"/>
                <a:gd name="T87" fmla="*/ 187 h 204"/>
                <a:gd name="T88" fmla="*/ 71 w 213"/>
                <a:gd name="T89" fmla="*/ 202 h 204"/>
                <a:gd name="T90" fmla="*/ 82 w 213"/>
                <a:gd name="T91" fmla="*/ 202 h 204"/>
                <a:gd name="T92" fmla="*/ 117 w 213"/>
                <a:gd name="T93" fmla="*/ 204 h 204"/>
                <a:gd name="T94" fmla="*/ 131 w 213"/>
                <a:gd name="T95" fmla="*/ 194 h 204"/>
                <a:gd name="T96" fmla="*/ 133 w 213"/>
                <a:gd name="T97" fmla="*/ 185 h 204"/>
                <a:gd name="T98" fmla="*/ 137 w 213"/>
                <a:gd name="T99" fmla="*/ 183 h 204"/>
                <a:gd name="T100" fmla="*/ 152 w 213"/>
                <a:gd name="T101" fmla="*/ 175 h 204"/>
                <a:gd name="T102" fmla="*/ 154 w 213"/>
                <a:gd name="T103" fmla="*/ 167 h 204"/>
                <a:gd name="T104" fmla="*/ 156 w 213"/>
                <a:gd name="T105" fmla="*/ 165 h 204"/>
                <a:gd name="T106" fmla="*/ 164 w 213"/>
                <a:gd name="T107" fmla="*/ 163 h 204"/>
                <a:gd name="T108" fmla="*/ 174 w 213"/>
                <a:gd name="T109" fmla="*/ 148 h 204"/>
                <a:gd name="T110" fmla="*/ 174 w 213"/>
                <a:gd name="T111" fmla="*/ 144 h 204"/>
                <a:gd name="T112" fmla="*/ 184 w 213"/>
                <a:gd name="T113" fmla="*/ 144 h 204"/>
                <a:gd name="T114" fmla="*/ 195 w 213"/>
                <a:gd name="T115" fmla="*/ 130 h 204"/>
                <a:gd name="T116" fmla="*/ 158 w 213"/>
                <a:gd name="T117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204">
                  <a:moveTo>
                    <a:pt x="158" y="17"/>
                  </a:moveTo>
                  <a:lnTo>
                    <a:pt x="158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52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3" y="7"/>
                  </a:lnTo>
                  <a:lnTo>
                    <a:pt x="141" y="7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78" y="11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71" y="17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7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59" y="37"/>
                  </a:lnTo>
                  <a:lnTo>
                    <a:pt x="57" y="44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8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5" y="87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9" y="8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8" y="81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4"/>
                  </a:lnTo>
                  <a:lnTo>
                    <a:pt x="117" y="56"/>
                  </a:lnTo>
                  <a:lnTo>
                    <a:pt x="121" y="60"/>
                  </a:lnTo>
                  <a:lnTo>
                    <a:pt x="125" y="64"/>
                  </a:lnTo>
                  <a:lnTo>
                    <a:pt x="129" y="68"/>
                  </a:lnTo>
                  <a:lnTo>
                    <a:pt x="133" y="74"/>
                  </a:lnTo>
                  <a:lnTo>
                    <a:pt x="139" y="81"/>
                  </a:lnTo>
                  <a:lnTo>
                    <a:pt x="145" y="85"/>
                  </a:lnTo>
                  <a:lnTo>
                    <a:pt x="149" y="91"/>
                  </a:lnTo>
                  <a:lnTo>
                    <a:pt x="156" y="97"/>
                  </a:lnTo>
                  <a:lnTo>
                    <a:pt x="160" y="101"/>
                  </a:lnTo>
                  <a:lnTo>
                    <a:pt x="164" y="105"/>
                  </a:lnTo>
                  <a:lnTo>
                    <a:pt x="168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45" y="109"/>
                  </a:lnTo>
                  <a:lnTo>
                    <a:pt x="139" y="11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8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4" y="159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25" y="130"/>
                  </a:lnTo>
                  <a:lnTo>
                    <a:pt x="119" y="136"/>
                  </a:lnTo>
                  <a:lnTo>
                    <a:pt x="145" y="163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25" y="183"/>
                  </a:lnTo>
                  <a:lnTo>
                    <a:pt x="127" y="183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7" y="191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00" y="183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7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6" y="157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3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3" y="183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1" y="183"/>
                  </a:lnTo>
                  <a:lnTo>
                    <a:pt x="61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69" y="202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96" y="187"/>
                  </a:lnTo>
                  <a:lnTo>
                    <a:pt x="108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31" y="196"/>
                  </a:lnTo>
                  <a:lnTo>
                    <a:pt x="131" y="194"/>
                  </a:lnTo>
                  <a:lnTo>
                    <a:pt x="131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29" y="179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1"/>
                  </a:lnTo>
                  <a:lnTo>
                    <a:pt x="145" y="181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65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70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95" y="130"/>
                  </a:lnTo>
                  <a:lnTo>
                    <a:pt x="195" y="130"/>
                  </a:lnTo>
                  <a:lnTo>
                    <a:pt x="195" y="128"/>
                  </a:lnTo>
                  <a:lnTo>
                    <a:pt x="193" y="128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3" y="124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78" y="109"/>
                  </a:lnTo>
                  <a:lnTo>
                    <a:pt x="213" y="72"/>
                  </a:lnTo>
                  <a:lnTo>
                    <a:pt x="160" y="17"/>
                  </a:lnTo>
                  <a:lnTo>
                    <a:pt x="15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auto">
            <a:xfrm>
              <a:off x="6032501" y="1384300"/>
              <a:ext cx="127000" cy="123825"/>
            </a:xfrm>
            <a:custGeom>
              <a:avLst/>
              <a:gdLst>
                <a:gd name="T0" fmla="*/ 80 w 80"/>
                <a:gd name="T1" fmla="*/ 57 h 78"/>
                <a:gd name="T2" fmla="*/ 80 w 80"/>
                <a:gd name="T3" fmla="*/ 55 h 78"/>
                <a:gd name="T4" fmla="*/ 78 w 80"/>
                <a:gd name="T5" fmla="*/ 53 h 78"/>
                <a:gd name="T6" fmla="*/ 76 w 80"/>
                <a:gd name="T7" fmla="*/ 53 h 78"/>
                <a:gd name="T8" fmla="*/ 25 w 80"/>
                <a:gd name="T9" fmla="*/ 2 h 78"/>
                <a:gd name="T10" fmla="*/ 22 w 80"/>
                <a:gd name="T11" fmla="*/ 0 h 78"/>
                <a:gd name="T12" fmla="*/ 20 w 80"/>
                <a:gd name="T13" fmla="*/ 0 h 78"/>
                <a:gd name="T14" fmla="*/ 18 w 80"/>
                <a:gd name="T15" fmla="*/ 0 h 78"/>
                <a:gd name="T16" fmla="*/ 16 w 80"/>
                <a:gd name="T17" fmla="*/ 0 h 78"/>
                <a:gd name="T18" fmla="*/ 14 w 80"/>
                <a:gd name="T19" fmla="*/ 0 h 78"/>
                <a:gd name="T20" fmla="*/ 12 w 80"/>
                <a:gd name="T21" fmla="*/ 0 h 78"/>
                <a:gd name="T22" fmla="*/ 10 w 80"/>
                <a:gd name="T23" fmla="*/ 2 h 78"/>
                <a:gd name="T24" fmla="*/ 2 w 80"/>
                <a:gd name="T25" fmla="*/ 10 h 78"/>
                <a:gd name="T26" fmla="*/ 0 w 80"/>
                <a:gd name="T27" fmla="*/ 12 h 78"/>
                <a:gd name="T28" fmla="*/ 0 w 80"/>
                <a:gd name="T29" fmla="*/ 14 h 78"/>
                <a:gd name="T30" fmla="*/ 0 w 80"/>
                <a:gd name="T31" fmla="*/ 16 h 78"/>
                <a:gd name="T32" fmla="*/ 0 w 80"/>
                <a:gd name="T33" fmla="*/ 18 h 78"/>
                <a:gd name="T34" fmla="*/ 0 w 80"/>
                <a:gd name="T35" fmla="*/ 18 h 78"/>
                <a:gd name="T36" fmla="*/ 0 w 80"/>
                <a:gd name="T37" fmla="*/ 20 h 78"/>
                <a:gd name="T38" fmla="*/ 0 w 80"/>
                <a:gd name="T39" fmla="*/ 22 h 78"/>
                <a:gd name="T40" fmla="*/ 2 w 80"/>
                <a:gd name="T41" fmla="*/ 24 h 78"/>
                <a:gd name="T42" fmla="*/ 55 w 80"/>
                <a:gd name="T43" fmla="*/ 76 h 78"/>
                <a:gd name="T44" fmla="*/ 57 w 80"/>
                <a:gd name="T45" fmla="*/ 76 h 78"/>
                <a:gd name="T46" fmla="*/ 59 w 80"/>
                <a:gd name="T47" fmla="*/ 78 h 78"/>
                <a:gd name="T48" fmla="*/ 61 w 80"/>
                <a:gd name="T49" fmla="*/ 78 h 78"/>
                <a:gd name="T50" fmla="*/ 64 w 80"/>
                <a:gd name="T51" fmla="*/ 78 h 78"/>
                <a:gd name="T52" fmla="*/ 66 w 80"/>
                <a:gd name="T53" fmla="*/ 78 h 78"/>
                <a:gd name="T54" fmla="*/ 66 w 80"/>
                <a:gd name="T55" fmla="*/ 76 h 78"/>
                <a:gd name="T56" fmla="*/ 68 w 80"/>
                <a:gd name="T57" fmla="*/ 76 h 78"/>
                <a:gd name="T58" fmla="*/ 78 w 80"/>
                <a:gd name="T59" fmla="*/ 68 h 78"/>
                <a:gd name="T60" fmla="*/ 78 w 80"/>
                <a:gd name="T61" fmla="*/ 66 h 78"/>
                <a:gd name="T62" fmla="*/ 80 w 80"/>
                <a:gd name="T63" fmla="*/ 64 h 78"/>
                <a:gd name="T64" fmla="*/ 80 w 80"/>
                <a:gd name="T65" fmla="*/ 61 h 78"/>
                <a:gd name="T66" fmla="*/ 80 w 80"/>
                <a:gd name="T6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8">
                  <a:moveTo>
                    <a:pt x="80" y="59"/>
                  </a:move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3" y="74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29" name="Freeform 17"/>
            <p:cNvSpPr>
              <a:spLocks/>
            </p:cNvSpPr>
            <p:nvPr/>
          </p:nvSpPr>
          <p:spPr bwMode="auto">
            <a:xfrm>
              <a:off x="5816601" y="1801813"/>
              <a:ext cx="153988" cy="74613"/>
            </a:xfrm>
            <a:custGeom>
              <a:avLst/>
              <a:gdLst>
                <a:gd name="T0" fmla="*/ 20 w 47"/>
                <a:gd name="T1" fmla="*/ 17 h 23"/>
                <a:gd name="T2" fmla="*/ 20 w 47"/>
                <a:gd name="T3" fmla="*/ 17 h 23"/>
                <a:gd name="T4" fmla="*/ 23 w 47"/>
                <a:gd name="T5" fmla="*/ 16 h 23"/>
                <a:gd name="T6" fmla="*/ 23 w 47"/>
                <a:gd name="T7" fmla="*/ 16 h 23"/>
                <a:gd name="T8" fmla="*/ 26 w 47"/>
                <a:gd name="T9" fmla="*/ 18 h 23"/>
                <a:gd name="T10" fmla="*/ 27 w 47"/>
                <a:gd name="T11" fmla="*/ 18 h 23"/>
                <a:gd name="T12" fmla="*/ 30 w 47"/>
                <a:gd name="T13" fmla="*/ 17 h 23"/>
                <a:gd name="T14" fmla="*/ 33 w 47"/>
                <a:gd name="T15" fmla="*/ 17 h 23"/>
                <a:gd name="T16" fmla="*/ 34 w 47"/>
                <a:gd name="T17" fmla="*/ 17 h 23"/>
                <a:gd name="T18" fmla="*/ 40 w 47"/>
                <a:gd name="T19" fmla="*/ 17 h 23"/>
                <a:gd name="T20" fmla="*/ 45 w 47"/>
                <a:gd name="T21" fmla="*/ 18 h 23"/>
                <a:gd name="T22" fmla="*/ 47 w 47"/>
                <a:gd name="T23" fmla="*/ 17 h 23"/>
                <a:gd name="T24" fmla="*/ 47 w 47"/>
                <a:gd name="T25" fmla="*/ 16 h 23"/>
                <a:gd name="T26" fmla="*/ 40 w 47"/>
                <a:gd name="T27" fmla="*/ 15 h 23"/>
                <a:gd name="T28" fmla="*/ 37 w 47"/>
                <a:gd name="T29" fmla="*/ 14 h 23"/>
                <a:gd name="T30" fmla="*/ 32 w 47"/>
                <a:gd name="T31" fmla="*/ 14 h 23"/>
                <a:gd name="T32" fmla="*/ 28 w 47"/>
                <a:gd name="T33" fmla="*/ 14 h 23"/>
                <a:gd name="T34" fmla="*/ 26 w 47"/>
                <a:gd name="T35" fmla="*/ 12 h 23"/>
                <a:gd name="T36" fmla="*/ 24 w 47"/>
                <a:gd name="T37" fmla="*/ 10 h 23"/>
                <a:gd name="T38" fmla="*/ 21 w 47"/>
                <a:gd name="T39" fmla="*/ 8 h 23"/>
                <a:gd name="T40" fmla="*/ 21 w 47"/>
                <a:gd name="T41" fmla="*/ 7 h 23"/>
                <a:gd name="T42" fmla="*/ 23 w 47"/>
                <a:gd name="T43" fmla="*/ 2 h 23"/>
                <a:gd name="T44" fmla="*/ 23 w 47"/>
                <a:gd name="T45" fmla="*/ 1 h 23"/>
                <a:gd name="T46" fmla="*/ 21 w 47"/>
                <a:gd name="T47" fmla="*/ 0 h 23"/>
                <a:gd name="T48" fmla="*/ 21 w 47"/>
                <a:gd name="T49" fmla="*/ 0 h 23"/>
                <a:gd name="T50" fmla="*/ 17 w 47"/>
                <a:gd name="T51" fmla="*/ 1 h 23"/>
                <a:gd name="T52" fmla="*/ 15 w 47"/>
                <a:gd name="T53" fmla="*/ 3 h 23"/>
                <a:gd name="T54" fmla="*/ 12 w 47"/>
                <a:gd name="T55" fmla="*/ 6 h 23"/>
                <a:gd name="T56" fmla="*/ 9 w 47"/>
                <a:gd name="T57" fmla="*/ 9 h 23"/>
                <a:gd name="T58" fmla="*/ 5 w 47"/>
                <a:gd name="T59" fmla="*/ 15 h 23"/>
                <a:gd name="T60" fmla="*/ 0 w 47"/>
                <a:gd name="T61" fmla="*/ 21 h 23"/>
                <a:gd name="T62" fmla="*/ 2 w 47"/>
                <a:gd name="T63" fmla="*/ 23 h 23"/>
                <a:gd name="T64" fmla="*/ 8 w 47"/>
                <a:gd name="T65" fmla="*/ 16 h 23"/>
                <a:gd name="T66" fmla="*/ 15 w 47"/>
                <a:gd name="T67" fmla="*/ 9 h 23"/>
                <a:gd name="T68" fmla="*/ 16 w 47"/>
                <a:gd name="T69" fmla="*/ 10 h 23"/>
                <a:gd name="T70" fmla="*/ 13 w 47"/>
                <a:gd name="T71" fmla="*/ 14 h 23"/>
                <a:gd name="T72" fmla="*/ 14 w 47"/>
                <a:gd name="T73" fmla="*/ 15 h 23"/>
                <a:gd name="T74" fmla="*/ 15 w 47"/>
                <a:gd name="T75" fmla="*/ 15 h 23"/>
                <a:gd name="T76" fmla="*/ 18 w 47"/>
                <a:gd name="T77" fmla="*/ 14 h 23"/>
                <a:gd name="T78" fmla="*/ 19 w 47"/>
                <a:gd name="T79" fmla="*/ 15 h 23"/>
                <a:gd name="T80" fmla="*/ 18 w 47"/>
                <a:gd name="T81" fmla="*/ 16 h 23"/>
                <a:gd name="T82" fmla="*/ 20 w 47"/>
                <a:gd name="T8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23"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6" y="17"/>
                    <a:pt x="37" y="17"/>
                    <a:pt x="40" y="17"/>
                  </a:cubicBezTo>
                  <a:cubicBezTo>
                    <a:pt x="42" y="17"/>
                    <a:pt x="43" y="18"/>
                    <a:pt x="45" y="18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2" y="15"/>
                    <a:pt x="40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4"/>
                    <a:pt x="32" y="14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3"/>
                    <a:pt x="26" y="12"/>
                  </a:cubicBezTo>
                  <a:cubicBezTo>
                    <a:pt x="25" y="10"/>
                    <a:pt x="25" y="11"/>
                    <a:pt x="24" y="10"/>
                  </a:cubicBezTo>
                  <a:cubicBezTo>
                    <a:pt x="23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1"/>
                    <a:pt x="6" y="13"/>
                    <a:pt x="5" y="15"/>
                  </a:cubicBezTo>
                  <a:cubicBezTo>
                    <a:pt x="4" y="16"/>
                    <a:pt x="0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7" y="17"/>
                    <a:pt x="8" y="16"/>
                  </a:cubicBezTo>
                  <a:cubicBezTo>
                    <a:pt x="9" y="15"/>
                    <a:pt x="14" y="9"/>
                    <a:pt x="15" y="9"/>
                  </a:cubicBezTo>
                  <a:cubicBezTo>
                    <a:pt x="15" y="9"/>
                    <a:pt x="16" y="9"/>
                    <a:pt x="16" y="10"/>
                  </a:cubicBezTo>
                  <a:cubicBezTo>
                    <a:pt x="16" y="11"/>
                    <a:pt x="13" y="13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30" name="Freeform 18"/>
            <p:cNvSpPr>
              <a:spLocks/>
            </p:cNvSpPr>
            <p:nvPr/>
          </p:nvSpPr>
          <p:spPr bwMode="auto">
            <a:xfrm>
              <a:off x="5813426" y="1762125"/>
              <a:ext cx="215900" cy="20638"/>
            </a:xfrm>
            <a:custGeom>
              <a:avLst/>
              <a:gdLst>
                <a:gd name="T0" fmla="*/ 66 w 66"/>
                <a:gd name="T1" fmla="*/ 3 h 6"/>
                <a:gd name="T2" fmla="*/ 64 w 66"/>
                <a:gd name="T3" fmla="*/ 0 h 6"/>
                <a:gd name="T4" fmla="*/ 3 w 66"/>
                <a:gd name="T5" fmla="*/ 0 h 6"/>
                <a:gd name="T6" fmla="*/ 0 w 66"/>
                <a:gd name="T7" fmla="*/ 3 h 6"/>
                <a:gd name="T8" fmla="*/ 3 w 66"/>
                <a:gd name="T9" fmla="*/ 6 h 6"/>
                <a:gd name="T10" fmla="*/ 64 w 66"/>
                <a:gd name="T11" fmla="*/ 6 h 6"/>
                <a:gd name="T12" fmla="*/ 66 w 6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">
                  <a:moveTo>
                    <a:pt x="66" y="3"/>
                  </a:moveTo>
                  <a:cubicBezTo>
                    <a:pt x="66" y="2"/>
                    <a:pt x="65" y="0"/>
                    <a:pt x="6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6" y="5"/>
                    <a:pt x="6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31" name="Freeform 19"/>
            <p:cNvSpPr>
              <a:spLocks/>
            </p:cNvSpPr>
            <p:nvPr/>
          </p:nvSpPr>
          <p:spPr bwMode="auto">
            <a:xfrm>
              <a:off x="5946776" y="1801813"/>
              <a:ext cx="79375" cy="15875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32" name="Freeform 20"/>
            <p:cNvSpPr>
              <a:spLocks/>
            </p:cNvSpPr>
            <p:nvPr/>
          </p:nvSpPr>
          <p:spPr bwMode="auto">
            <a:xfrm>
              <a:off x="5748338" y="1651000"/>
              <a:ext cx="349250" cy="287338"/>
            </a:xfrm>
            <a:custGeom>
              <a:avLst/>
              <a:gdLst>
                <a:gd name="T0" fmla="*/ 96 w 107"/>
                <a:gd name="T1" fmla="*/ 61 h 88"/>
                <a:gd name="T2" fmla="*/ 96 w 107"/>
                <a:gd name="T3" fmla="*/ 64 h 88"/>
                <a:gd name="T4" fmla="*/ 96 w 107"/>
                <a:gd name="T5" fmla="*/ 69 h 88"/>
                <a:gd name="T6" fmla="*/ 95 w 107"/>
                <a:gd name="T7" fmla="*/ 77 h 88"/>
                <a:gd name="T8" fmla="*/ 13 w 107"/>
                <a:gd name="T9" fmla="*/ 77 h 88"/>
                <a:gd name="T10" fmla="*/ 11 w 107"/>
                <a:gd name="T11" fmla="*/ 74 h 88"/>
                <a:gd name="T12" fmla="*/ 11 w 107"/>
                <a:gd name="T13" fmla="*/ 25 h 88"/>
                <a:gd name="T14" fmla="*/ 12 w 107"/>
                <a:gd name="T15" fmla="*/ 11 h 88"/>
                <a:gd name="T16" fmla="*/ 0 w 107"/>
                <a:gd name="T17" fmla="*/ 0 h 88"/>
                <a:gd name="T18" fmla="*/ 0 w 107"/>
                <a:gd name="T19" fmla="*/ 82 h 88"/>
                <a:gd name="T20" fmla="*/ 2 w 107"/>
                <a:gd name="T21" fmla="*/ 86 h 88"/>
                <a:gd name="T22" fmla="*/ 6 w 107"/>
                <a:gd name="T23" fmla="*/ 88 h 88"/>
                <a:gd name="T24" fmla="*/ 102 w 107"/>
                <a:gd name="T25" fmla="*/ 88 h 88"/>
                <a:gd name="T26" fmla="*/ 105 w 107"/>
                <a:gd name="T27" fmla="*/ 86 h 88"/>
                <a:gd name="T28" fmla="*/ 107 w 107"/>
                <a:gd name="T29" fmla="*/ 83 h 88"/>
                <a:gd name="T30" fmla="*/ 107 w 107"/>
                <a:gd name="T31" fmla="*/ 65 h 88"/>
                <a:gd name="T32" fmla="*/ 107 w 107"/>
                <a:gd name="T33" fmla="*/ 52 h 88"/>
                <a:gd name="T34" fmla="*/ 107 w 107"/>
                <a:gd name="T35" fmla="*/ 0 h 88"/>
                <a:gd name="T36" fmla="*/ 96 w 107"/>
                <a:gd name="T37" fmla="*/ 11 h 88"/>
                <a:gd name="T38" fmla="*/ 96 w 107"/>
                <a:gd name="T3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88">
                  <a:moveTo>
                    <a:pt x="96" y="61"/>
                  </a:moveTo>
                  <a:cubicBezTo>
                    <a:pt x="96" y="62"/>
                    <a:pt x="96" y="63"/>
                    <a:pt x="96" y="6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1"/>
                    <a:pt x="97" y="77"/>
                    <a:pt x="95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1" y="76"/>
                    <a:pt x="11" y="74"/>
                  </a:cubicBezTo>
                  <a:cubicBezTo>
                    <a:pt x="11" y="55"/>
                    <a:pt x="11" y="25"/>
                    <a:pt x="11" y="25"/>
                  </a:cubicBezTo>
                  <a:cubicBezTo>
                    <a:pt x="11" y="20"/>
                    <a:pt x="12" y="16"/>
                    <a:pt x="12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2" y="86"/>
                    <a:pt x="2" y="86"/>
                  </a:cubicBezTo>
                  <a:cubicBezTo>
                    <a:pt x="3" y="87"/>
                    <a:pt x="5" y="88"/>
                    <a:pt x="6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3" y="88"/>
                    <a:pt x="105" y="87"/>
                    <a:pt x="105" y="86"/>
                  </a:cubicBezTo>
                  <a:cubicBezTo>
                    <a:pt x="106" y="85"/>
                    <a:pt x="107" y="85"/>
                    <a:pt x="10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11"/>
                    <a:pt x="96" y="11"/>
                    <a:pt x="96" y="11"/>
                  </a:cubicBezTo>
                  <a:lnTo>
                    <a:pt x="9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133" name="Freeform 6"/>
          <p:cNvSpPr>
            <a:spLocks noChangeAspect="1" noEditPoints="1"/>
          </p:cNvSpPr>
          <p:nvPr/>
        </p:nvSpPr>
        <p:spPr bwMode="auto">
          <a:xfrm>
            <a:off x="3031769" y="4015447"/>
            <a:ext cx="341326" cy="376747"/>
          </a:xfrm>
          <a:custGeom>
            <a:avLst/>
            <a:gdLst>
              <a:gd name="T0" fmla="*/ 67 w 318"/>
              <a:gd name="T1" fmla="*/ 205 h 351"/>
              <a:gd name="T2" fmla="*/ 69 w 318"/>
              <a:gd name="T3" fmla="*/ 205 h 351"/>
              <a:gd name="T4" fmla="*/ 69 w 318"/>
              <a:gd name="T5" fmla="*/ 205 h 351"/>
              <a:gd name="T6" fmla="*/ 72 w 318"/>
              <a:gd name="T7" fmla="*/ 203 h 351"/>
              <a:gd name="T8" fmla="*/ 76 w 318"/>
              <a:gd name="T9" fmla="*/ 205 h 351"/>
              <a:gd name="T10" fmla="*/ 76 w 318"/>
              <a:gd name="T11" fmla="*/ 205 h 351"/>
              <a:gd name="T12" fmla="*/ 76 w 318"/>
              <a:gd name="T13" fmla="*/ 205 h 351"/>
              <a:gd name="T14" fmla="*/ 80 w 318"/>
              <a:gd name="T15" fmla="*/ 207 h 351"/>
              <a:gd name="T16" fmla="*/ 82 w 318"/>
              <a:gd name="T17" fmla="*/ 59 h 351"/>
              <a:gd name="T18" fmla="*/ 84 w 318"/>
              <a:gd name="T19" fmla="*/ 55 h 351"/>
              <a:gd name="T20" fmla="*/ 86 w 318"/>
              <a:gd name="T21" fmla="*/ 53 h 351"/>
              <a:gd name="T22" fmla="*/ 160 w 318"/>
              <a:gd name="T23" fmla="*/ 2 h 351"/>
              <a:gd name="T24" fmla="*/ 162 w 318"/>
              <a:gd name="T25" fmla="*/ 2 h 351"/>
              <a:gd name="T26" fmla="*/ 162 w 318"/>
              <a:gd name="T27" fmla="*/ 2 h 351"/>
              <a:gd name="T28" fmla="*/ 166 w 318"/>
              <a:gd name="T29" fmla="*/ 0 h 351"/>
              <a:gd name="T30" fmla="*/ 172 w 318"/>
              <a:gd name="T31" fmla="*/ 2 h 351"/>
              <a:gd name="T32" fmla="*/ 172 w 318"/>
              <a:gd name="T33" fmla="*/ 2 h 351"/>
              <a:gd name="T34" fmla="*/ 174 w 318"/>
              <a:gd name="T35" fmla="*/ 2 h 351"/>
              <a:gd name="T36" fmla="*/ 248 w 318"/>
              <a:gd name="T37" fmla="*/ 53 h 351"/>
              <a:gd name="T38" fmla="*/ 250 w 318"/>
              <a:gd name="T39" fmla="*/ 57 h 351"/>
              <a:gd name="T40" fmla="*/ 252 w 318"/>
              <a:gd name="T41" fmla="*/ 61 h 351"/>
              <a:gd name="T42" fmla="*/ 299 w 318"/>
              <a:gd name="T43" fmla="*/ 170 h 351"/>
              <a:gd name="T44" fmla="*/ 304 w 318"/>
              <a:gd name="T45" fmla="*/ 172 h 351"/>
              <a:gd name="T46" fmla="*/ 306 w 318"/>
              <a:gd name="T47" fmla="*/ 174 h 351"/>
              <a:gd name="T48" fmla="*/ 306 w 318"/>
              <a:gd name="T49" fmla="*/ 326 h 351"/>
              <a:gd name="T50" fmla="*/ 306 w 318"/>
              <a:gd name="T51" fmla="*/ 351 h 351"/>
              <a:gd name="T52" fmla="*/ 182 w 318"/>
              <a:gd name="T53" fmla="*/ 351 h 351"/>
              <a:gd name="T54" fmla="*/ 131 w 318"/>
              <a:gd name="T55" fmla="*/ 351 h 351"/>
              <a:gd name="T56" fmla="*/ 30 w 318"/>
              <a:gd name="T57" fmla="*/ 351 h 351"/>
              <a:gd name="T58" fmla="*/ 0 w 318"/>
              <a:gd name="T59" fmla="*/ 326 h 351"/>
              <a:gd name="T60" fmla="*/ 14 w 318"/>
              <a:gd name="T61" fmla="*/ 244 h 351"/>
              <a:gd name="T62" fmla="*/ 14 w 318"/>
              <a:gd name="T63" fmla="*/ 242 h 351"/>
              <a:gd name="T64" fmla="*/ 18 w 318"/>
              <a:gd name="T65" fmla="*/ 238 h 351"/>
              <a:gd name="T66" fmla="*/ 182 w 318"/>
              <a:gd name="T67" fmla="*/ 182 h 351"/>
              <a:gd name="T68" fmla="*/ 236 w 318"/>
              <a:gd name="T69" fmla="*/ 326 h 351"/>
              <a:gd name="T70" fmla="*/ 30 w 318"/>
              <a:gd name="T71" fmla="*/ 250 h 351"/>
              <a:gd name="T72" fmla="*/ 74 w 318"/>
              <a:gd name="T73" fmla="*/ 326 h 351"/>
              <a:gd name="T74" fmla="*/ 170 w 318"/>
              <a:gd name="T75" fmla="*/ 26 h 351"/>
              <a:gd name="T76" fmla="*/ 127 w 318"/>
              <a:gd name="T77" fmla="*/ 238 h 351"/>
              <a:gd name="T78" fmla="*/ 131 w 318"/>
              <a:gd name="T79" fmla="*/ 242 h 351"/>
              <a:gd name="T80" fmla="*/ 131 w 318"/>
              <a:gd name="T81" fmla="*/ 246 h 351"/>
              <a:gd name="T82" fmla="*/ 160 w 318"/>
              <a:gd name="T83" fmla="*/ 178 h 351"/>
              <a:gd name="T84" fmla="*/ 162 w 318"/>
              <a:gd name="T85" fmla="*/ 174 h 351"/>
              <a:gd name="T86" fmla="*/ 164 w 318"/>
              <a:gd name="T87" fmla="*/ 170 h 351"/>
              <a:gd name="T88" fmla="*/ 166 w 318"/>
              <a:gd name="T89" fmla="*/ 17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8" h="351">
                <a:moveTo>
                  <a:pt x="18" y="238"/>
                </a:moveTo>
                <a:lnTo>
                  <a:pt x="67" y="205"/>
                </a:lnTo>
                <a:lnTo>
                  <a:pt x="67" y="205"/>
                </a:lnTo>
                <a:lnTo>
                  <a:pt x="67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5"/>
                </a:lnTo>
                <a:lnTo>
                  <a:pt x="69" y="203"/>
                </a:lnTo>
                <a:lnTo>
                  <a:pt x="72" y="203"/>
                </a:lnTo>
                <a:lnTo>
                  <a:pt x="72" y="203"/>
                </a:lnTo>
                <a:lnTo>
                  <a:pt x="74" y="203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6" y="205"/>
                </a:lnTo>
                <a:lnTo>
                  <a:pt x="78" y="205"/>
                </a:lnTo>
                <a:lnTo>
                  <a:pt x="78" y="205"/>
                </a:lnTo>
                <a:lnTo>
                  <a:pt x="80" y="207"/>
                </a:lnTo>
                <a:lnTo>
                  <a:pt x="80" y="63"/>
                </a:lnTo>
                <a:lnTo>
                  <a:pt x="80" y="61"/>
                </a:lnTo>
                <a:lnTo>
                  <a:pt x="82" y="59"/>
                </a:lnTo>
                <a:lnTo>
                  <a:pt x="82" y="57"/>
                </a:lnTo>
                <a:lnTo>
                  <a:pt x="82" y="57"/>
                </a:lnTo>
                <a:lnTo>
                  <a:pt x="84" y="55"/>
                </a:lnTo>
                <a:lnTo>
                  <a:pt x="84" y="53"/>
                </a:lnTo>
                <a:lnTo>
                  <a:pt x="86" y="53"/>
                </a:lnTo>
                <a:lnTo>
                  <a:pt x="86" y="53"/>
                </a:lnTo>
                <a:lnTo>
                  <a:pt x="158" y="4"/>
                </a:lnTo>
                <a:lnTo>
                  <a:pt x="160" y="2"/>
                </a:lnTo>
                <a:lnTo>
                  <a:pt x="160" y="2"/>
                </a:lnTo>
                <a:lnTo>
                  <a:pt x="160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2" y="2"/>
                </a:lnTo>
                <a:lnTo>
                  <a:pt x="164" y="2"/>
                </a:lnTo>
                <a:lnTo>
                  <a:pt x="166" y="0"/>
                </a:lnTo>
                <a:lnTo>
                  <a:pt x="166" y="0"/>
                </a:lnTo>
                <a:lnTo>
                  <a:pt x="170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lnTo>
                  <a:pt x="174" y="2"/>
                </a:lnTo>
                <a:lnTo>
                  <a:pt x="174" y="4"/>
                </a:lnTo>
                <a:lnTo>
                  <a:pt x="246" y="53"/>
                </a:lnTo>
                <a:lnTo>
                  <a:pt x="248" y="53"/>
                </a:lnTo>
                <a:lnTo>
                  <a:pt x="248" y="53"/>
                </a:lnTo>
                <a:lnTo>
                  <a:pt x="250" y="55"/>
                </a:lnTo>
                <a:lnTo>
                  <a:pt x="250" y="57"/>
                </a:lnTo>
                <a:lnTo>
                  <a:pt x="252" y="57"/>
                </a:lnTo>
                <a:lnTo>
                  <a:pt x="252" y="59"/>
                </a:lnTo>
                <a:lnTo>
                  <a:pt x="252" y="61"/>
                </a:lnTo>
                <a:lnTo>
                  <a:pt x="252" y="63"/>
                </a:lnTo>
                <a:lnTo>
                  <a:pt x="252" y="137"/>
                </a:lnTo>
                <a:lnTo>
                  <a:pt x="299" y="170"/>
                </a:lnTo>
                <a:lnTo>
                  <a:pt x="302" y="170"/>
                </a:lnTo>
                <a:lnTo>
                  <a:pt x="302" y="170"/>
                </a:lnTo>
                <a:lnTo>
                  <a:pt x="304" y="172"/>
                </a:lnTo>
                <a:lnTo>
                  <a:pt x="304" y="172"/>
                </a:lnTo>
                <a:lnTo>
                  <a:pt x="304" y="174"/>
                </a:lnTo>
                <a:lnTo>
                  <a:pt x="306" y="174"/>
                </a:lnTo>
                <a:lnTo>
                  <a:pt x="306" y="176"/>
                </a:lnTo>
                <a:lnTo>
                  <a:pt x="306" y="178"/>
                </a:lnTo>
                <a:lnTo>
                  <a:pt x="306" y="326"/>
                </a:lnTo>
                <a:lnTo>
                  <a:pt x="318" y="326"/>
                </a:lnTo>
                <a:lnTo>
                  <a:pt x="318" y="351"/>
                </a:lnTo>
                <a:lnTo>
                  <a:pt x="306" y="351"/>
                </a:lnTo>
                <a:lnTo>
                  <a:pt x="240" y="351"/>
                </a:lnTo>
                <a:lnTo>
                  <a:pt x="236" y="351"/>
                </a:lnTo>
                <a:lnTo>
                  <a:pt x="182" y="351"/>
                </a:lnTo>
                <a:lnTo>
                  <a:pt x="166" y="351"/>
                </a:lnTo>
                <a:lnTo>
                  <a:pt x="160" y="351"/>
                </a:lnTo>
                <a:lnTo>
                  <a:pt x="131" y="351"/>
                </a:lnTo>
                <a:lnTo>
                  <a:pt x="94" y="351"/>
                </a:lnTo>
                <a:lnTo>
                  <a:pt x="74" y="351"/>
                </a:lnTo>
                <a:lnTo>
                  <a:pt x="30" y="351"/>
                </a:lnTo>
                <a:lnTo>
                  <a:pt x="14" y="351"/>
                </a:lnTo>
                <a:lnTo>
                  <a:pt x="0" y="351"/>
                </a:lnTo>
                <a:lnTo>
                  <a:pt x="0" y="326"/>
                </a:lnTo>
                <a:lnTo>
                  <a:pt x="14" y="326"/>
                </a:lnTo>
                <a:lnTo>
                  <a:pt x="14" y="246"/>
                </a:lnTo>
                <a:lnTo>
                  <a:pt x="14" y="244"/>
                </a:lnTo>
                <a:lnTo>
                  <a:pt x="14" y="244"/>
                </a:lnTo>
                <a:lnTo>
                  <a:pt x="14" y="242"/>
                </a:lnTo>
                <a:lnTo>
                  <a:pt x="14" y="242"/>
                </a:lnTo>
                <a:lnTo>
                  <a:pt x="16" y="240"/>
                </a:lnTo>
                <a:lnTo>
                  <a:pt x="18" y="238"/>
                </a:lnTo>
                <a:lnTo>
                  <a:pt x="18" y="238"/>
                </a:lnTo>
                <a:close/>
                <a:moveTo>
                  <a:pt x="236" y="326"/>
                </a:moveTo>
                <a:lnTo>
                  <a:pt x="236" y="148"/>
                </a:lnTo>
                <a:lnTo>
                  <a:pt x="182" y="182"/>
                </a:lnTo>
                <a:lnTo>
                  <a:pt x="182" y="326"/>
                </a:lnTo>
                <a:lnTo>
                  <a:pt x="236" y="326"/>
                </a:lnTo>
                <a:lnTo>
                  <a:pt x="236" y="326"/>
                </a:lnTo>
                <a:close/>
                <a:moveTo>
                  <a:pt x="74" y="326"/>
                </a:moveTo>
                <a:lnTo>
                  <a:pt x="74" y="221"/>
                </a:lnTo>
                <a:lnTo>
                  <a:pt x="30" y="250"/>
                </a:lnTo>
                <a:lnTo>
                  <a:pt x="30" y="326"/>
                </a:lnTo>
                <a:lnTo>
                  <a:pt x="74" y="326"/>
                </a:lnTo>
                <a:lnTo>
                  <a:pt x="74" y="326"/>
                </a:lnTo>
                <a:close/>
                <a:moveTo>
                  <a:pt x="166" y="170"/>
                </a:moveTo>
                <a:lnTo>
                  <a:pt x="170" y="166"/>
                </a:lnTo>
                <a:lnTo>
                  <a:pt x="170" y="26"/>
                </a:lnTo>
                <a:lnTo>
                  <a:pt x="106" y="67"/>
                </a:lnTo>
                <a:lnTo>
                  <a:pt x="106" y="226"/>
                </a:lnTo>
                <a:lnTo>
                  <a:pt x="127" y="238"/>
                </a:lnTo>
                <a:lnTo>
                  <a:pt x="129" y="240"/>
                </a:lnTo>
                <a:lnTo>
                  <a:pt x="131" y="242"/>
                </a:lnTo>
                <a:lnTo>
                  <a:pt x="131" y="242"/>
                </a:lnTo>
                <a:lnTo>
                  <a:pt x="131" y="244"/>
                </a:lnTo>
                <a:lnTo>
                  <a:pt x="131" y="244"/>
                </a:lnTo>
                <a:lnTo>
                  <a:pt x="131" y="246"/>
                </a:lnTo>
                <a:lnTo>
                  <a:pt x="131" y="326"/>
                </a:lnTo>
                <a:lnTo>
                  <a:pt x="160" y="326"/>
                </a:lnTo>
                <a:lnTo>
                  <a:pt x="160" y="178"/>
                </a:lnTo>
                <a:lnTo>
                  <a:pt x="160" y="176"/>
                </a:lnTo>
                <a:lnTo>
                  <a:pt x="160" y="174"/>
                </a:lnTo>
                <a:lnTo>
                  <a:pt x="162" y="174"/>
                </a:lnTo>
                <a:lnTo>
                  <a:pt x="162" y="172"/>
                </a:lnTo>
                <a:lnTo>
                  <a:pt x="162" y="172"/>
                </a:lnTo>
                <a:lnTo>
                  <a:pt x="164" y="170"/>
                </a:lnTo>
                <a:lnTo>
                  <a:pt x="164" y="170"/>
                </a:lnTo>
                <a:lnTo>
                  <a:pt x="166" y="170"/>
                </a:lnTo>
                <a:lnTo>
                  <a:pt x="16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230440" y="3253095"/>
            <a:ext cx="3604860" cy="2068115"/>
          </a:xfrm>
          <a:prstGeom prst="roundRect">
            <a:avLst>
              <a:gd name="adj" fmla="val 7941"/>
            </a:avLst>
          </a:prstGeom>
          <a:noFill/>
          <a:ln w="19050">
            <a:solidFill>
              <a:srgbClr val="0291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 flipH="1">
            <a:off x="9338804" y="3000142"/>
            <a:ext cx="2488185" cy="692739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ятиугольник 135"/>
          <p:cNvSpPr>
            <a:spLocks/>
          </p:cNvSpPr>
          <p:nvPr/>
        </p:nvSpPr>
        <p:spPr bwMode="auto">
          <a:xfrm>
            <a:off x="9979452" y="2983239"/>
            <a:ext cx="1796733" cy="694281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223-ФЗ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37" name="Пятиугольник 55"/>
          <p:cNvSpPr/>
          <p:nvPr/>
        </p:nvSpPr>
        <p:spPr bwMode="auto">
          <a:xfrm>
            <a:off x="9325127" y="3001177"/>
            <a:ext cx="576527" cy="692739"/>
          </a:xfrm>
          <a:prstGeom prst="homePlate">
            <a:avLst>
              <a:gd name="adj" fmla="val 25335"/>
            </a:avLst>
          </a:pr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just" defTabSz="1289050">
              <a:lnSpc>
                <a:spcPct val="90000"/>
              </a:lnSpc>
              <a:spcAft>
                <a:spcPct val="35000"/>
              </a:spcAft>
            </a:pPr>
            <a:endParaRPr lang="ru-RU" sz="3200" dirty="0">
              <a:solidFill>
                <a:srgbClr val="E4465A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8" name="Нашивка 137"/>
          <p:cNvSpPr/>
          <p:nvPr/>
        </p:nvSpPr>
        <p:spPr>
          <a:xfrm>
            <a:off x="9752576" y="3001177"/>
            <a:ext cx="198318" cy="692739"/>
          </a:xfrm>
          <a:prstGeom prst="chevron">
            <a:avLst>
              <a:gd name="adj" fmla="val 71106"/>
            </a:avLst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39" name="Группа 138"/>
          <p:cNvGrpSpPr>
            <a:grpSpLocks noChangeAspect="1"/>
          </p:cNvGrpSpPr>
          <p:nvPr/>
        </p:nvGrpSpPr>
        <p:grpSpPr>
          <a:xfrm>
            <a:off x="9466668" y="3174774"/>
            <a:ext cx="208109" cy="270000"/>
            <a:chOff x="5732463" y="1384300"/>
            <a:chExt cx="427038" cy="554038"/>
          </a:xfrm>
          <a:solidFill>
            <a:schemeClr val="bg1"/>
          </a:solidFill>
        </p:grpSpPr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5732463" y="1517650"/>
              <a:ext cx="68263" cy="65088"/>
            </a:xfrm>
            <a:custGeom>
              <a:avLst/>
              <a:gdLst>
                <a:gd name="T0" fmla="*/ 18 w 43"/>
                <a:gd name="T1" fmla="*/ 27 h 41"/>
                <a:gd name="T2" fmla="*/ 25 w 43"/>
                <a:gd name="T3" fmla="*/ 33 h 41"/>
                <a:gd name="T4" fmla="*/ 29 w 43"/>
                <a:gd name="T5" fmla="*/ 37 h 41"/>
                <a:gd name="T6" fmla="*/ 31 w 43"/>
                <a:gd name="T7" fmla="*/ 39 h 41"/>
                <a:gd name="T8" fmla="*/ 33 w 43"/>
                <a:gd name="T9" fmla="*/ 41 h 41"/>
                <a:gd name="T10" fmla="*/ 43 w 43"/>
                <a:gd name="T11" fmla="*/ 31 h 41"/>
                <a:gd name="T12" fmla="*/ 14 w 43"/>
                <a:gd name="T13" fmla="*/ 4 h 41"/>
                <a:gd name="T14" fmla="*/ 14 w 43"/>
                <a:gd name="T15" fmla="*/ 2 h 41"/>
                <a:gd name="T16" fmla="*/ 12 w 43"/>
                <a:gd name="T17" fmla="*/ 2 h 41"/>
                <a:gd name="T18" fmla="*/ 12 w 43"/>
                <a:gd name="T19" fmla="*/ 2 h 41"/>
                <a:gd name="T20" fmla="*/ 10 w 43"/>
                <a:gd name="T21" fmla="*/ 0 h 41"/>
                <a:gd name="T22" fmla="*/ 10 w 43"/>
                <a:gd name="T23" fmla="*/ 0 h 41"/>
                <a:gd name="T24" fmla="*/ 8 w 43"/>
                <a:gd name="T25" fmla="*/ 0 h 41"/>
                <a:gd name="T26" fmla="*/ 8 w 43"/>
                <a:gd name="T27" fmla="*/ 0 h 41"/>
                <a:gd name="T28" fmla="*/ 8 w 43"/>
                <a:gd name="T29" fmla="*/ 0 h 41"/>
                <a:gd name="T30" fmla="*/ 6 w 43"/>
                <a:gd name="T31" fmla="*/ 0 h 41"/>
                <a:gd name="T32" fmla="*/ 6 w 43"/>
                <a:gd name="T33" fmla="*/ 0 h 41"/>
                <a:gd name="T34" fmla="*/ 6 w 43"/>
                <a:gd name="T35" fmla="*/ 0 h 41"/>
                <a:gd name="T36" fmla="*/ 4 w 43"/>
                <a:gd name="T37" fmla="*/ 0 h 41"/>
                <a:gd name="T38" fmla="*/ 4 w 43"/>
                <a:gd name="T39" fmla="*/ 0 h 41"/>
                <a:gd name="T40" fmla="*/ 4 w 43"/>
                <a:gd name="T41" fmla="*/ 0 h 41"/>
                <a:gd name="T42" fmla="*/ 2 w 43"/>
                <a:gd name="T43" fmla="*/ 2 h 41"/>
                <a:gd name="T44" fmla="*/ 2 w 43"/>
                <a:gd name="T45" fmla="*/ 2 h 41"/>
                <a:gd name="T46" fmla="*/ 2 w 43"/>
                <a:gd name="T47" fmla="*/ 2 h 41"/>
                <a:gd name="T48" fmla="*/ 2 w 43"/>
                <a:gd name="T49" fmla="*/ 2 h 41"/>
                <a:gd name="T50" fmla="*/ 2 w 43"/>
                <a:gd name="T51" fmla="*/ 2 h 41"/>
                <a:gd name="T52" fmla="*/ 0 w 43"/>
                <a:gd name="T53" fmla="*/ 4 h 41"/>
                <a:gd name="T54" fmla="*/ 0 w 43"/>
                <a:gd name="T55" fmla="*/ 4 h 41"/>
                <a:gd name="T56" fmla="*/ 0 w 43"/>
                <a:gd name="T57" fmla="*/ 4 h 41"/>
                <a:gd name="T58" fmla="*/ 0 w 43"/>
                <a:gd name="T59" fmla="*/ 6 h 41"/>
                <a:gd name="T60" fmla="*/ 0 w 43"/>
                <a:gd name="T61" fmla="*/ 6 h 41"/>
                <a:gd name="T62" fmla="*/ 0 w 43"/>
                <a:gd name="T63" fmla="*/ 6 h 41"/>
                <a:gd name="T64" fmla="*/ 0 w 43"/>
                <a:gd name="T65" fmla="*/ 8 h 41"/>
                <a:gd name="T66" fmla="*/ 0 w 43"/>
                <a:gd name="T67" fmla="*/ 8 h 41"/>
                <a:gd name="T68" fmla="*/ 0 w 43"/>
                <a:gd name="T69" fmla="*/ 8 h 41"/>
                <a:gd name="T70" fmla="*/ 0 w 43"/>
                <a:gd name="T71" fmla="*/ 10 h 41"/>
                <a:gd name="T72" fmla="*/ 2 w 43"/>
                <a:gd name="T73" fmla="*/ 10 h 41"/>
                <a:gd name="T74" fmla="*/ 2 w 43"/>
                <a:gd name="T75" fmla="*/ 10 h 41"/>
                <a:gd name="T76" fmla="*/ 2 w 43"/>
                <a:gd name="T77" fmla="*/ 10 h 41"/>
                <a:gd name="T78" fmla="*/ 4 w 43"/>
                <a:gd name="T79" fmla="*/ 14 h 41"/>
                <a:gd name="T80" fmla="*/ 8 w 43"/>
                <a:gd name="T81" fmla="*/ 19 h 41"/>
                <a:gd name="T82" fmla="*/ 14 w 43"/>
                <a:gd name="T83" fmla="*/ 23 h 41"/>
                <a:gd name="T84" fmla="*/ 18 w 43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41">
                  <a:moveTo>
                    <a:pt x="18" y="27"/>
                  </a:moveTo>
                  <a:lnTo>
                    <a:pt x="25" y="33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3" y="41"/>
                  </a:lnTo>
                  <a:lnTo>
                    <a:pt x="43" y="31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1" name="Freeform 15"/>
            <p:cNvSpPr>
              <a:spLocks/>
            </p:cNvSpPr>
            <p:nvPr/>
          </p:nvSpPr>
          <p:spPr bwMode="auto">
            <a:xfrm>
              <a:off x="5772151" y="1416050"/>
              <a:ext cx="338138" cy="323850"/>
            </a:xfrm>
            <a:custGeom>
              <a:avLst/>
              <a:gdLst>
                <a:gd name="T0" fmla="*/ 143 w 213"/>
                <a:gd name="T1" fmla="*/ 7 h 204"/>
                <a:gd name="T2" fmla="*/ 108 w 213"/>
                <a:gd name="T3" fmla="*/ 0 h 204"/>
                <a:gd name="T4" fmla="*/ 84 w 213"/>
                <a:gd name="T5" fmla="*/ 7 h 204"/>
                <a:gd name="T6" fmla="*/ 59 w 213"/>
                <a:gd name="T7" fmla="*/ 37 h 204"/>
                <a:gd name="T8" fmla="*/ 47 w 213"/>
                <a:gd name="T9" fmla="*/ 68 h 204"/>
                <a:gd name="T10" fmla="*/ 49 w 213"/>
                <a:gd name="T11" fmla="*/ 81 h 204"/>
                <a:gd name="T12" fmla="*/ 61 w 213"/>
                <a:gd name="T13" fmla="*/ 91 h 204"/>
                <a:gd name="T14" fmla="*/ 74 w 213"/>
                <a:gd name="T15" fmla="*/ 85 h 204"/>
                <a:gd name="T16" fmla="*/ 88 w 213"/>
                <a:gd name="T17" fmla="*/ 62 h 204"/>
                <a:gd name="T18" fmla="*/ 100 w 213"/>
                <a:gd name="T19" fmla="*/ 50 h 204"/>
                <a:gd name="T20" fmla="*/ 108 w 213"/>
                <a:gd name="T21" fmla="*/ 50 h 204"/>
                <a:gd name="T22" fmla="*/ 133 w 213"/>
                <a:gd name="T23" fmla="*/ 74 h 204"/>
                <a:gd name="T24" fmla="*/ 186 w 213"/>
                <a:gd name="T25" fmla="*/ 126 h 204"/>
                <a:gd name="T26" fmla="*/ 189 w 213"/>
                <a:gd name="T27" fmla="*/ 132 h 204"/>
                <a:gd name="T28" fmla="*/ 176 w 213"/>
                <a:gd name="T29" fmla="*/ 140 h 204"/>
                <a:gd name="T30" fmla="*/ 168 w 213"/>
                <a:gd name="T31" fmla="*/ 146 h 204"/>
                <a:gd name="T32" fmla="*/ 162 w 213"/>
                <a:gd name="T33" fmla="*/ 159 h 204"/>
                <a:gd name="T34" fmla="*/ 154 w 213"/>
                <a:gd name="T35" fmla="*/ 157 h 204"/>
                <a:gd name="T36" fmla="*/ 149 w 213"/>
                <a:gd name="T37" fmla="*/ 169 h 204"/>
                <a:gd name="T38" fmla="*/ 139 w 213"/>
                <a:gd name="T39" fmla="*/ 179 h 204"/>
                <a:gd name="T40" fmla="*/ 98 w 213"/>
                <a:gd name="T41" fmla="*/ 155 h 204"/>
                <a:gd name="T42" fmla="*/ 129 w 213"/>
                <a:gd name="T43" fmla="*/ 189 h 204"/>
                <a:gd name="T44" fmla="*/ 119 w 213"/>
                <a:gd name="T45" fmla="*/ 198 h 204"/>
                <a:gd name="T46" fmla="*/ 106 w 213"/>
                <a:gd name="T47" fmla="*/ 177 h 204"/>
                <a:gd name="T48" fmla="*/ 104 w 213"/>
                <a:gd name="T49" fmla="*/ 167 h 204"/>
                <a:gd name="T50" fmla="*/ 94 w 213"/>
                <a:gd name="T51" fmla="*/ 152 h 204"/>
                <a:gd name="T52" fmla="*/ 88 w 213"/>
                <a:gd name="T53" fmla="*/ 155 h 204"/>
                <a:gd name="T54" fmla="*/ 86 w 213"/>
                <a:gd name="T55" fmla="*/ 146 h 204"/>
                <a:gd name="T56" fmla="*/ 71 w 213"/>
                <a:gd name="T57" fmla="*/ 136 h 204"/>
                <a:gd name="T58" fmla="*/ 67 w 213"/>
                <a:gd name="T59" fmla="*/ 136 h 204"/>
                <a:gd name="T60" fmla="*/ 59 w 213"/>
                <a:gd name="T61" fmla="*/ 120 h 204"/>
                <a:gd name="T62" fmla="*/ 47 w 213"/>
                <a:gd name="T63" fmla="*/ 118 h 204"/>
                <a:gd name="T64" fmla="*/ 47 w 213"/>
                <a:gd name="T65" fmla="*/ 113 h 204"/>
                <a:gd name="T66" fmla="*/ 37 w 213"/>
                <a:gd name="T67" fmla="*/ 97 h 204"/>
                <a:gd name="T68" fmla="*/ 26 w 213"/>
                <a:gd name="T69" fmla="*/ 99 h 204"/>
                <a:gd name="T70" fmla="*/ 0 w 213"/>
                <a:gd name="T71" fmla="*/ 130 h 204"/>
                <a:gd name="T72" fmla="*/ 14 w 213"/>
                <a:gd name="T73" fmla="*/ 144 h 204"/>
                <a:gd name="T74" fmla="*/ 22 w 213"/>
                <a:gd name="T75" fmla="*/ 142 h 204"/>
                <a:gd name="T76" fmla="*/ 22 w 213"/>
                <a:gd name="T77" fmla="*/ 152 h 204"/>
                <a:gd name="T78" fmla="*/ 37 w 213"/>
                <a:gd name="T79" fmla="*/ 165 h 204"/>
                <a:gd name="T80" fmla="*/ 41 w 213"/>
                <a:gd name="T81" fmla="*/ 165 h 204"/>
                <a:gd name="T82" fmla="*/ 43 w 213"/>
                <a:gd name="T83" fmla="*/ 175 h 204"/>
                <a:gd name="T84" fmla="*/ 59 w 213"/>
                <a:gd name="T85" fmla="*/ 183 h 204"/>
                <a:gd name="T86" fmla="*/ 59 w 213"/>
                <a:gd name="T87" fmla="*/ 187 h 204"/>
                <a:gd name="T88" fmla="*/ 71 w 213"/>
                <a:gd name="T89" fmla="*/ 202 h 204"/>
                <a:gd name="T90" fmla="*/ 82 w 213"/>
                <a:gd name="T91" fmla="*/ 202 h 204"/>
                <a:gd name="T92" fmla="*/ 117 w 213"/>
                <a:gd name="T93" fmla="*/ 204 h 204"/>
                <a:gd name="T94" fmla="*/ 131 w 213"/>
                <a:gd name="T95" fmla="*/ 194 h 204"/>
                <a:gd name="T96" fmla="*/ 133 w 213"/>
                <a:gd name="T97" fmla="*/ 185 h 204"/>
                <a:gd name="T98" fmla="*/ 137 w 213"/>
                <a:gd name="T99" fmla="*/ 183 h 204"/>
                <a:gd name="T100" fmla="*/ 152 w 213"/>
                <a:gd name="T101" fmla="*/ 175 h 204"/>
                <a:gd name="T102" fmla="*/ 154 w 213"/>
                <a:gd name="T103" fmla="*/ 167 h 204"/>
                <a:gd name="T104" fmla="*/ 156 w 213"/>
                <a:gd name="T105" fmla="*/ 165 h 204"/>
                <a:gd name="T106" fmla="*/ 164 w 213"/>
                <a:gd name="T107" fmla="*/ 163 h 204"/>
                <a:gd name="T108" fmla="*/ 174 w 213"/>
                <a:gd name="T109" fmla="*/ 148 h 204"/>
                <a:gd name="T110" fmla="*/ 174 w 213"/>
                <a:gd name="T111" fmla="*/ 144 h 204"/>
                <a:gd name="T112" fmla="*/ 184 w 213"/>
                <a:gd name="T113" fmla="*/ 144 h 204"/>
                <a:gd name="T114" fmla="*/ 195 w 213"/>
                <a:gd name="T115" fmla="*/ 130 h 204"/>
                <a:gd name="T116" fmla="*/ 158 w 213"/>
                <a:gd name="T117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204">
                  <a:moveTo>
                    <a:pt x="158" y="17"/>
                  </a:moveTo>
                  <a:lnTo>
                    <a:pt x="158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52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3" y="7"/>
                  </a:lnTo>
                  <a:lnTo>
                    <a:pt x="141" y="7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78" y="11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71" y="17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7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59" y="37"/>
                  </a:lnTo>
                  <a:lnTo>
                    <a:pt x="57" y="44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8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5" y="87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9" y="8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8" y="81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4"/>
                  </a:lnTo>
                  <a:lnTo>
                    <a:pt x="117" y="56"/>
                  </a:lnTo>
                  <a:lnTo>
                    <a:pt x="121" y="60"/>
                  </a:lnTo>
                  <a:lnTo>
                    <a:pt x="125" y="64"/>
                  </a:lnTo>
                  <a:lnTo>
                    <a:pt x="129" y="68"/>
                  </a:lnTo>
                  <a:lnTo>
                    <a:pt x="133" y="74"/>
                  </a:lnTo>
                  <a:lnTo>
                    <a:pt x="139" y="81"/>
                  </a:lnTo>
                  <a:lnTo>
                    <a:pt x="145" y="85"/>
                  </a:lnTo>
                  <a:lnTo>
                    <a:pt x="149" y="91"/>
                  </a:lnTo>
                  <a:lnTo>
                    <a:pt x="156" y="97"/>
                  </a:lnTo>
                  <a:lnTo>
                    <a:pt x="160" y="101"/>
                  </a:lnTo>
                  <a:lnTo>
                    <a:pt x="164" y="105"/>
                  </a:lnTo>
                  <a:lnTo>
                    <a:pt x="168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45" y="109"/>
                  </a:lnTo>
                  <a:lnTo>
                    <a:pt x="139" y="11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8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4" y="159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25" y="130"/>
                  </a:lnTo>
                  <a:lnTo>
                    <a:pt x="119" y="136"/>
                  </a:lnTo>
                  <a:lnTo>
                    <a:pt x="145" y="163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25" y="183"/>
                  </a:lnTo>
                  <a:lnTo>
                    <a:pt x="127" y="183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7" y="191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00" y="183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7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6" y="157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3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3" y="183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1" y="183"/>
                  </a:lnTo>
                  <a:lnTo>
                    <a:pt x="61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69" y="202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96" y="187"/>
                  </a:lnTo>
                  <a:lnTo>
                    <a:pt x="108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31" y="196"/>
                  </a:lnTo>
                  <a:lnTo>
                    <a:pt x="131" y="194"/>
                  </a:lnTo>
                  <a:lnTo>
                    <a:pt x="131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29" y="179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1"/>
                  </a:lnTo>
                  <a:lnTo>
                    <a:pt x="145" y="181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65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70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95" y="130"/>
                  </a:lnTo>
                  <a:lnTo>
                    <a:pt x="195" y="130"/>
                  </a:lnTo>
                  <a:lnTo>
                    <a:pt x="195" y="128"/>
                  </a:lnTo>
                  <a:lnTo>
                    <a:pt x="193" y="128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3" y="124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78" y="109"/>
                  </a:lnTo>
                  <a:lnTo>
                    <a:pt x="213" y="72"/>
                  </a:lnTo>
                  <a:lnTo>
                    <a:pt x="160" y="17"/>
                  </a:lnTo>
                  <a:lnTo>
                    <a:pt x="15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2" name="Freeform 16"/>
            <p:cNvSpPr>
              <a:spLocks/>
            </p:cNvSpPr>
            <p:nvPr/>
          </p:nvSpPr>
          <p:spPr bwMode="auto">
            <a:xfrm>
              <a:off x="6032501" y="1384300"/>
              <a:ext cx="127000" cy="123825"/>
            </a:xfrm>
            <a:custGeom>
              <a:avLst/>
              <a:gdLst>
                <a:gd name="T0" fmla="*/ 80 w 80"/>
                <a:gd name="T1" fmla="*/ 57 h 78"/>
                <a:gd name="T2" fmla="*/ 80 w 80"/>
                <a:gd name="T3" fmla="*/ 55 h 78"/>
                <a:gd name="T4" fmla="*/ 78 w 80"/>
                <a:gd name="T5" fmla="*/ 53 h 78"/>
                <a:gd name="T6" fmla="*/ 76 w 80"/>
                <a:gd name="T7" fmla="*/ 53 h 78"/>
                <a:gd name="T8" fmla="*/ 25 w 80"/>
                <a:gd name="T9" fmla="*/ 2 h 78"/>
                <a:gd name="T10" fmla="*/ 22 w 80"/>
                <a:gd name="T11" fmla="*/ 0 h 78"/>
                <a:gd name="T12" fmla="*/ 20 w 80"/>
                <a:gd name="T13" fmla="*/ 0 h 78"/>
                <a:gd name="T14" fmla="*/ 18 w 80"/>
                <a:gd name="T15" fmla="*/ 0 h 78"/>
                <a:gd name="T16" fmla="*/ 16 w 80"/>
                <a:gd name="T17" fmla="*/ 0 h 78"/>
                <a:gd name="T18" fmla="*/ 14 w 80"/>
                <a:gd name="T19" fmla="*/ 0 h 78"/>
                <a:gd name="T20" fmla="*/ 12 w 80"/>
                <a:gd name="T21" fmla="*/ 0 h 78"/>
                <a:gd name="T22" fmla="*/ 10 w 80"/>
                <a:gd name="T23" fmla="*/ 2 h 78"/>
                <a:gd name="T24" fmla="*/ 2 w 80"/>
                <a:gd name="T25" fmla="*/ 10 h 78"/>
                <a:gd name="T26" fmla="*/ 0 w 80"/>
                <a:gd name="T27" fmla="*/ 12 h 78"/>
                <a:gd name="T28" fmla="*/ 0 w 80"/>
                <a:gd name="T29" fmla="*/ 14 h 78"/>
                <a:gd name="T30" fmla="*/ 0 w 80"/>
                <a:gd name="T31" fmla="*/ 16 h 78"/>
                <a:gd name="T32" fmla="*/ 0 w 80"/>
                <a:gd name="T33" fmla="*/ 18 h 78"/>
                <a:gd name="T34" fmla="*/ 0 w 80"/>
                <a:gd name="T35" fmla="*/ 18 h 78"/>
                <a:gd name="T36" fmla="*/ 0 w 80"/>
                <a:gd name="T37" fmla="*/ 20 h 78"/>
                <a:gd name="T38" fmla="*/ 0 w 80"/>
                <a:gd name="T39" fmla="*/ 22 h 78"/>
                <a:gd name="T40" fmla="*/ 2 w 80"/>
                <a:gd name="T41" fmla="*/ 24 h 78"/>
                <a:gd name="T42" fmla="*/ 55 w 80"/>
                <a:gd name="T43" fmla="*/ 76 h 78"/>
                <a:gd name="T44" fmla="*/ 57 w 80"/>
                <a:gd name="T45" fmla="*/ 76 h 78"/>
                <a:gd name="T46" fmla="*/ 59 w 80"/>
                <a:gd name="T47" fmla="*/ 78 h 78"/>
                <a:gd name="T48" fmla="*/ 61 w 80"/>
                <a:gd name="T49" fmla="*/ 78 h 78"/>
                <a:gd name="T50" fmla="*/ 64 w 80"/>
                <a:gd name="T51" fmla="*/ 78 h 78"/>
                <a:gd name="T52" fmla="*/ 66 w 80"/>
                <a:gd name="T53" fmla="*/ 78 h 78"/>
                <a:gd name="T54" fmla="*/ 66 w 80"/>
                <a:gd name="T55" fmla="*/ 76 h 78"/>
                <a:gd name="T56" fmla="*/ 68 w 80"/>
                <a:gd name="T57" fmla="*/ 76 h 78"/>
                <a:gd name="T58" fmla="*/ 78 w 80"/>
                <a:gd name="T59" fmla="*/ 68 h 78"/>
                <a:gd name="T60" fmla="*/ 78 w 80"/>
                <a:gd name="T61" fmla="*/ 66 h 78"/>
                <a:gd name="T62" fmla="*/ 80 w 80"/>
                <a:gd name="T63" fmla="*/ 64 h 78"/>
                <a:gd name="T64" fmla="*/ 80 w 80"/>
                <a:gd name="T65" fmla="*/ 61 h 78"/>
                <a:gd name="T66" fmla="*/ 80 w 80"/>
                <a:gd name="T6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8">
                  <a:moveTo>
                    <a:pt x="80" y="59"/>
                  </a:move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3" y="74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3" name="Freeform 17"/>
            <p:cNvSpPr>
              <a:spLocks/>
            </p:cNvSpPr>
            <p:nvPr/>
          </p:nvSpPr>
          <p:spPr bwMode="auto">
            <a:xfrm>
              <a:off x="5816601" y="1801813"/>
              <a:ext cx="153988" cy="74613"/>
            </a:xfrm>
            <a:custGeom>
              <a:avLst/>
              <a:gdLst>
                <a:gd name="T0" fmla="*/ 20 w 47"/>
                <a:gd name="T1" fmla="*/ 17 h 23"/>
                <a:gd name="T2" fmla="*/ 20 w 47"/>
                <a:gd name="T3" fmla="*/ 17 h 23"/>
                <a:gd name="T4" fmla="*/ 23 w 47"/>
                <a:gd name="T5" fmla="*/ 16 h 23"/>
                <a:gd name="T6" fmla="*/ 23 w 47"/>
                <a:gd name="T7" fmla="*/ 16 h 23"/>
                <a:gd name="T8" fmla="*/ 26 w 47"/>
                <a:gd name="T9" fmla="*/ 18 h 23"/>
                <a:gd name="T10" fmla="*/ 27 w 47"/>
                <a:gd name="T11" fmla="*/ 18 h 23"/>
                <a:gd name="T12" fmla="*/ 30 w 47"/>
                <a:gd name="T13" fmla="*/ 17 h 23"/>
                <a:gd name="T14" fmla="*/ 33 w 47"/>
                <a:gd name="T15" fmla="*/ 17 h 23"/>
                <a:gd name="T16" fmla="*/ 34 w 47"/>
                <a:gd name="T17" fmla="*/ 17 h 23"/>
                <a:gd name="T18" fmla="*/ 40 w 47"/>
                <a:gd name="T19" fmla="*/ 17 h 23"/>
                <a:gd name="T20" fmla="*/ 45 w 47"/>
                <a:gd name="T21" fmla="*/ 18 h 23"/>
                <a:gd name="T22" fmla="*/ 47 w 47"/>
                <a:gd name="T23" fmla="*/ 17 h 23"/>
                <a:gd name="T24" fmla="*/ 47 w 47"/>
                <a:gd name="T25" fmla="*/ 16 h 23"/>
                <a:gd name="T26" fmla="*/ 40 w 47"/>
                <a:gd name="T27" fmla="*/ 15 h 23"/>
                <a:gd name="T28" fmla="*/ 37 w 47"/>
                <a:gd name="T29" fmla="*/ 14 h 23"/>
                <a:gd name="T30" fmla="*/ 32 w 47"/>
                <a:gd name="T31" fmla="*/ 14 h 23"/>
                <a:gd name="T32" fmla="*/ 28 w 47"/>
                <a:gd name="T33" fmla="*/ 14 h 23"/>
                <a:gd name="T34" fmla="*/ 26 w 47"/>
                <a:gd name="T35" fmla="*/ 12 h 23"/>
                <a:gd name="T36" fmla="*/ 24 w 47"/>
                <a:gd name="T37" fmla="*/ 10 h 23"/>
                <a:gd name="T38" fmla="*/ 21 w 47"/>
                <a:gd name="T39" fmla="*/ 8 h 23"/>
                <a:gd name="T40" fmla="*/ 21 w 47"/>
                <a:gd name="T41" fmla="*/ 7 h 23"/>
                <a:gd name="T42" fmla="*/ 23 w 47"/>
                <a:gd name="T43" fmla="*/ 2 h 23"/>
                <a:gd name="T44" fmla="*/ 23 w 47"/>
                <a:gd name="T45" fmla="*/ 1 h 23"/>
                <a:gd name="T46" fmla="*/ 21 w 47"/>
                <a:gd name="T47" fmla="*/ 0 h 23"/>
                <a:gd name="T48" fmla="*/ 21 w 47"/>
                <a:gd name="T49" fmla="*/ 0 h 23"/>
                <a:gd name="T50" fmla="*/ 17 w 47"/>
                <a:gd name="T51" fmla="*/ 1 h 23"/>
                <a:gd name="T52" fmla="*/ 15 w 47"/>
                <a:gd name="T53" fmla="*/ 3 h 23"/>
                <a:gd name="T54" fmla="*/ 12 w 47"/>
                <a:gd name="T55" fmla="*/ 6 h 23"/>
                <a:gd name="T56" fmla="*/ 9 w 47"/>
                <a:gd name="T57" fmla="*/ 9 h 23"/>
                <a:gd name="T58" fmla="*/ 5 w 47"/>
                <a:gd name="T59" fmla="*/ 15 h 23"/>
                <a:gd name="T60" fmla="*/ 0 w 47"/>
                <a:gd name="T61" fmla="*/ 21 h 23"/>
                <a:gd name="T62" fmla="*/ 2 w 47"/>
                <a:gd name="T63" fmla="*/ 23 h 23"/>
                <a:gd name="T64" fmla="*/ 8 w 47"/>
                <a:gd name="T65" fmla="*/ 16 h 23"/>
                <a:gd name="T66" fmla="*/ 15 w 47"/>
                <a:gd name="T67" fmla="*/ 9 h 23"/>
                <a:gd name="T68" fmla="*/ 16 w 47"/>
                <a:gd name="T69" fmla="*/ 10 h 23"/>
                <a:gd name="T70" fmla="*/ 13 w 47"/>
                <a:gd name="T71" fmla="*/ 14 h 23"/>
                <a:gd name="T72" fmla="*/ 14 w 47"/>
                <a:gd name="T73" fmla="*/ 15 h 23"/>
                <a:gd name="T74" fmla="*/ 15 w 47"/>
                <a:gd name="T75" fmla="*/ 15 h 23"/>
                <a:gd name="T76" fmla="*/ 18 w 47"/>
                <a:gd name="T77" fmla="*/ 14 h 23"/>
                <a:gd name="T78" fmla="*/ 19 w 47"/>
                <a:gd name="T79" fmla="*/ 15 h 23"/>
                <a:gd name="T80" fmla="*/ 18 w 47"/>
                <a:gd name="T81" fmla="*/ 16 h 23"/>
                <a:gd name="T82" fmla="*/ 20 w 47"/>
                <a:gd name="T8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23"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6" y="17"/>
                    <a:pt x="37" y="17"/>
                    <a:pt x="40" y="17"/>
                  </a:cubicBezTo>
                  <a:cubicBezTo>
                    <a:pt x="42" y="17"/>
                    <a:pt x="43" y="18"/>
                    <a:pt x="45" y="18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2" y="15"/>
                    <a:pt x="40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4"/>
                    <a:pt x="32" y="14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3"/>
                    <a:pt x="26" y="12"/>
                  </a:cubicBezTo>
                  <a:cubicBezTo>
                    <a:pt x="25" y="10"/>
                    <a:pt x="25" y="11"/>
                    <a:pt x="24" y="10"/>
                  </a:cubicBezTo>
                  <a:cubicBezTo>
                    <a:pt x="23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1"/>
                    <a:pt x="6" y="13"/>
                    <a:pt x="5" y="15"/>
                  </a:cubicBezTo>
                  <a:cubicBezTo>
                    <a:pt x="4" y="16"/>
                    <a:pt x="0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7" y="17"/>
                    <a:pt x="8" y="16"/>
                  </a:cubicBezTo>
                  <a:cubicBezTo>
                    <a:pt x="9" y="15"/>
                    <a:pt x="14" y="9"/>
                    <a:pt x="15" y="9"/>
                  </a:cubicBezTo>
                  <a:cubicBezTo>
                    <a:pt x="15" y="9"/>
                    <a:pt x="16" y="9"/>
                    <a:pt x="16" y="10"/>
                  </a:cubicBezTo>
                  <a:cubicBezTo>
                    <a:pt x="16" y="11"/>
                    <a:pt x="13" y="13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4" name="Freeform 18"/>
            <p:cNvSpPr>
              <a:spLocks/>
            </p:cNvSpPr>
            <p:nvPr/>
          </p:nvSpPr>
          <p:spPr bwMode="auto">
            <a:xfrm>
              <a:off x="5813426" y="1762125"/>
              <a:ext cx="215900" cy="20638"/>
            </a:xfrm>
            <a:custGeom>
              <a:avLst/>
              <a:gdLst>
                <a:gd name="T0" fmla="*/ 66 w 66"/>
                <a:gd name="T1" fmla="*/ 3 h 6"/>
                <a:gd name="T2" fmla="*/ 64 w 66"/>
                <a:gd name="T3" fmla="*/ 0 h 6"/>
                <a:gd name="T4" fmla="*/ 3 w 66"/>
                <a:gd name="T5" fmla="*/ 0 h 6"/>
                <a:gd name="T6" fmla="*/ 0 w 66"/>
                <a:gd name="T7" fmla="*/ 3 h 6"/>
                <a:gd name="T8" fmla="*/ 3 w 66"/>
                <a:gd name="T9" fmla="*/ 6 h 6"/>
                <a:gd name="T10" fmla="*/ 64 w 66"/>
                <a:gd name="T11" fmla="*/ 6 h 6"/>
                <a:gd name="T12" fmla="*/ 66 w 6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">
                  <a:moveTo>
                    <a:pt x="66" y="3"/>
                  </a:moveTo>
                  <a:cubicBezTo>
                    <a:pt x="66" y="2"/>
                    <a:pt x="65" y="0"/>
                    <a:pt x="6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6" y="5"/>
                    <a:pt x="6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5" name="Freeform 19"/>
            <p:cNvSpPr>
              <a:spLocks/>
            </p:cNvSpPr>
            <p:nvPr/>
          </p:nvSpPr>
          <p:spPr bwMode="auto">
            <a:xfrm>
              <a:off x="5946776" y="1801813"/>
              <a:ext cx="79375" cy="15875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46" name="Freeform 20"/>
            <p:cNvSpPr>
              <a:spLocks/>
            </p:cNvSpPr>
            <p:nvPr/>
          </p:nvSpPr>
          <p:spPr bwMode="auto">
            <a:xfrm>
              <a:off x="5748338" y="1651000"/>
              <a:ext cx="349250" cy="287338"/>
            </a:xfrm>
            <a:custGeom>
              <a:avLst/>
              <a:gdLst>
                <a:gd name="T0" fmla="*/ 96 w 107"/>
                <a:gd name="T1" fmla="*/ 61 h 88"/>
                <a:gd name="T2" fmla="*/ 96 w 107"/>
                <a:gd name="T3" fmla="*/ 64 h 88"/>
                <a:gd name="T4" fmla="*/ 96 w 107"/>
                <a:gd name="T5" fmla="*/ 69 h 88"/>
                <a:gd name="T6" fmla="*/ 95 w 107"/>
                <a:gd name="T7" fmla="*/ 77 h 88"/>
                <a:gd name="T8" fmla="*/ 13 w 107"/>
                <a:gd name="T9" fmla="*/ 77 h 88"/>
                <a:gd name="T10" fmla="*/ 11 w 107"/>
                <a:gd name="T11" fmla="*/ 74 h 88"/>
                <a:gd name="T12" fmla="*/ 11 w 107"/>
                <a:gd name="T13" fmla="*/ 25 h 88"/>
                <a:gd name="T14" fmla="*/ 12 w 107"/>
                <a:gd name="T15" fmla="*/ 11 h 88"/>
                <a:gd name="T16" fmla="*/ 0 w 107"/>
                <a:gd name="T17" fmla="*/ 0 h 88"/>
                <a:gd name="T18" fmla="*/ 0 w 107"/>
                <a:gd name="T19" fmla="*/ 82 h 88"/>
                <a:gd name="T20" fmla="*/ 2 w 107"/>
                <a:gd name="T21" fmla="*/ 86 h 88"/>
                <a:gd name="T22" fmla="*/ 6 w 107"/>
                <a:gd name="T23" fmla="*/ 88 h 88"/>
                <a:gd name="T24" fmla="*/ 102 w 107"/>
                <a:gd name="T25" fmla="*/ 88 h 88"/>
                <a:gd name="T26" fmla="*/ 105 w 107"/>
                <a:gd name="T27" fmla="*/ 86 h 88"/>
                <a:gd name="T28" fmla="*/ 107 w 107"/>
                <a:gd name="T29" fmla="*/ 83 h 88"/>
                <a:gd name="T30" fmla="*/ 107 w 107"/>
                <a:gd name="T31" fmla="*/ 65 h 88"/>
                <a:gd name="T32" fmla="*/ 107 w 107"/>
                <a:gd name="T33" fmla="*/ 52 h 88"/>
                <a:gd name="T34" fmla="*/ 107 w 107"/>
                <a:gd name="T35" fmla="*/ 0 h 88"/>
                <a:gd name="T36" fmla="*/ 96 w 107"/>
                <a:gd name="T37" fmla="*/ 11 h 88"/>
                <a:gd name="T38" fmla="*/ 96 w 107"/>
                <a:gd name="T3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88">
                  <a:moveTo>
                    <a:pt x="96" y="61"/>
                  </a:moveTo>
                  <a:cubicBezTo>
                    <a:pt x="96" y="62"/>
                    <a:pt x="96" y="63"/>
                    <a:pt x="96" y="6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1"/>
                    <a:pt x="97" y="77"/>
                    <a:pt x="95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1" y="76"/>
                    <a:pt x="11" y="74"/>
                  </a:cubicBezTo>
                  <a:cubicBezTo>
                    <a:pt x="11" y="55"/>
                    <a:pt x="11" y="25"/>
                    <a:pt x="11" y="25"/>
                  </a:cubicBezTo>
                  <a:cubicBezTo>
                    <a:pt x="11" y="20"/>
                    <a:pt x="12" y="16"/>
                    <a:pt x="12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2" y="86"/>
                    <a:pt x="2" y="86"/>
                  </a:cubicBezTo>
                  <a:cubicBezTo>
                    <a:pt x="3" y="87"/>
                    <a:pt x="5" y="88"/>
                    <a:pt x="6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3" y="88"/>
                    <a:pt x="105" y="87"/>
                    <a:pt x="105" y="86"/>
                  </a:cubicBezTo>
                  <a:cubicBezTo>
                    <a:pt x="106" y="85"/>
                    <a:pt x="107" y="85"/>
                    <a:pt x="10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11"/>
                    <a:pt x="96" y="11"/>
                    <a:pt x="96" y="11"/>
                  </a:cubicBezTo>
                  <a:lnTo>
                    <a:pt x="9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sp>
        <p:nvSpPr>
          <p:cNvPr id="147" name="Прямоугольник 146"/>
          <p:cNvSpPr/>
          <p:nvPr/>
        </p:nvSpPr>
        <p:spPr>
          <a:xfrm flipH="1">
            <a:off x="9338804" y="2168563"/>
            <a:ext cx="2488185" cy="692739"/>
          </a:xfrm>
          <a:prstGeom prst="rect">
            <a:avLst/>
          </a:prstGeom>
          <a:solidFill>
            <a:srgbClr val="E9E8E9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ятиугольник 147"/>
          <p:cNvSpPr>
            <a:spLocks/>
          </p:cNvSpPr>
          <p:nvPr/>
        </p:nvSpPr>
        <p:spPr bwMode="auto">
          <a:xfrm>
            <a:off x="9979452" y="2151660"/>
            <a:ext cx="1796733" cy="700625"/>
          </a:xfrm>
          <a:prstGeom prst="homePlate">
            <a:avLst>
              <a:gd name="adj" fmla="val 0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lIns="91420" tIns="45711" rIns="91420" bIns="45711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ru-RU" sz="1600" dirty="0" smtClean="0"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44-ФЗ</a:t>
            </a:r>
            <a:endParaRPr lang="ru-RU" sz="16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49" name="Пятиугольник 55"/>
          <p:cNvSpPr/>
          <p:nvPr/>
        </p:nvSpPr>
        <p:spPr bwMode="auto">
          <a:xfrm>
            <a:off x="9325127" y="2169598"/>
            <a:ext cx="576527" cy="692739"/>
          </a:xfrm>
          <a:prstGeom prst="homePlate">
            <a:avLst>
              <a:gd name="adj" fmla="val 25335"/>
            </a:avLst>
          </a:prstGeom>
          <a:solidFill>
            <a:srgbClr val="E4465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just" defTabSz="1289050">
              <a:lnSpc>
                <a:spcPct val="90000"/>
              </a:lnSpc>
              <a:spcAft>
                <a:spcPct val="35000"/>
              </a:spcAft>
            </a:pPr>
            <a:endParaRPr lang="ru-RU" sz="3200" dirty="0">
              <a:solidFill>
                <a:srgbClr val="E4465A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50" name="Нашивка 149"/>
          <p:cNvSpPr/>
          <p:nvPr/>
        </p:nvSpPr>
        <p:spPr>
          <a:xfrm>
            <a:off x="9752576" y="2169598"/>
            <a:ext cx="198318" cy="692739"/>
          </a:xfrm>
          <a:prstGeom prst="chevron">
            <a:avLst>
              <a:gd name="adj" fmla="val 71106"/>
            </a:avLst>
          </a:prstGeom>
          <a:solidFill>
            <a:srgbClr val="F1C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grpSp>
        <p:nvGrpSpPr>
          <p:cNvPr id="151" name="Группа 150"/>
          <p:cNvGrpSpPr>
            <a:grpSpLocks noChangeAspect="1"/>
          </p:cNvGrpSpPr>
          <p:nvPr/>
        </p:nvGrpSpPr>
        <p:grpSpPr>
          <a:xfrm>
            <a:off x="9466668" y="2359829"/>
            <a:ext cx="208109" cy="270000"/>
            <a:chOff x="5732463" y="1384300"/>
            <a:chExt cx="427038" cy="554038"/>
          </a:xfrm>
          <a:solidFill>
            <a:schemeClr val="bg1"/>
          </a:solidFill>
        </p:grpSpPr>
        <p:sp>
          <p:nvSpPr>
            <p:cNvPr id="152" name="Freeform 14"/>
            <p:cNvSpPr>
              <a:spLocks/>
            </p:cNvSpPr>
            <p:nvPr/>
          </p:nvSpPr>
          <p:spPr bwMode="auto">
            <a:xfrm>
              <a:off x="5732463" y="1517650"/>
              <a:ext cx="68263" cy="65088"/>
            </a:xfrm>
            <a:custGeom>
              <a:avLst/>
              <a:gdLst>
                <a:gd name="T0" fmla="*/ 18 w 43"/>
                <a:gd name="T1" fmla="*/ 27 h 41"/>
                <a:gd name="T2" fmla="*/ 25 w 43"/>
                <a:gd name="T3" fmla="*/ 33 h 41"/>
                <a:gd name="T4" fmla="*/ 29 w 43"/>
                <a:gd name="T5" fmla="*/ 37 h 41"/>
                <a:gd name="T6" fmla="*/ 31 w 43"/>
                <a:gd name="T7" fmla="*/ 39 h 41"/>
                <a:gd name="T8" fmla="*/ 33 w 43"/>
                <a:gd name="T9" fmla="*/ 41 h 41"/>
                <a:gd name="T10" fmla="*/ 43 w 43"/>
                <a:gd name="T11" fmla="*/ 31 h 41"/>
                <a:gd name="T12" fmla="*/ 14 w 43"/>
                <a:gd name="T13" fmla="*/ 4 h 41"/>
                <a:gd name="T14" fmla="*/ 14 w 43"/>
                <a:gd name="T15" fmla="*/ 2 h 41"/>
                <a:gd name="T16" fmla="*/ 12 w 43"/>
                <a:gd name="T17" fmla="*/ 2 h 41"/>
                <a:gd name="T18" fmla="*/ 12 w 43"/>
                <a:gd name="T19" fmla="*/ 2 h 41"/>
                <a:gd name="T20" fmla="*/ 10 w 43"/>
                <a:gd name="T21" fmla="*/ 0 h 41"/>
                <a:gd name="T22" fmla="*/ 10 w 43"/>
                <a:gd name="T23" fmla="*/ 0 h 41"/>
                <a:gd name="T24" fmla="*/ 8 w 43"/>
                <a:gd name="T25" fmla="*/ 0 h 41"/>
                <a:gd name="T26" fmla="*/ 8 w 43"/>
                <a:gd name="T27" fmla="*/ 0 h 41"/>
                <a:gd name="T28" fmla="*/ 8 w 43"/>
                <a:gd name="T29" fmla="*/ 0 h 41"/>
                <a:gd name="T30" fmla="*/ 6 w 43"/>
                <a:gd name="T31" fmla="*/ 0 h 41"/>
                <a:gd name="T32" fmla="*/ 6 w 43"/>
                <a:gd name="T33" fmla="*/ 0 h 41"/>
                <a:gd name="T34" fmla="*/ 6 w 43"/>
                <a:gd name="T35" fmla="*/ 0 h 41"/>
                <a:gd name="T36" fmla="*/ 4 w 43"/>
                <a:gd name="T37" fmla="*/ 0 h 41"/>
                <a:gd name="T38" fmla="*/ 4 w 43"/>
                <a:gd name="T39" fmla="*/ 0 h 41"/>
                <a:gd name="T40" fmla="*/ 4 w 43"/>
                <a:gd name="T41" fmla="*/ 0 h 41"/>
                <a:gd name="T42" fmla="*/ 2 w 43"/>
                <a:gd name="T43" fmla="*/ 2 h 41"/>
                <a:gd name="T44" fmla="*/ 2 w 43"/>
                <a:gd name="T45" fmla="*/ 2 h 41"/>
                <a:gd name="T46" fmla="*/ 2 w 43"/>
                <a:gd name="T47" fmla="*/ 2 h 41"/>
                <a:gd name="T48" fmla="*/ 2 w 43"/>
                <a:gd name="T49" fmla="*/ 2 h 41"/>
                <a:gd name="T50" fmla="*/ 2 w 43"/>
                <a:gd name="T51" fmla="*/ 2 h 41"/>
                <a:gd name="T52" fmla="*/ 0 w 43"/>
                <a:gd name="T53" fmla="*/ 4 h 41"/>
                <a:gd name="T54" fmla="*/ 0 w 43"/>
                <a:gd name="T55" fmla="*/ 4 h 41"/>
                <a:gd name="T56" fmla="*/ 0 w 43"/>
                <a:gd name="T57" fmla="*/ 4 h 41"/>
                <a:gd name="T58" fmla="*/ 0 w 43"/>
                <a:gd name="T59" fmla="*/ 6 h 41"/>
                <a:gd name="T60" fmla="*/ 0 w 43"/>
                <a:gd name="T61" fmla="*/ 6 h 41"/>
                <a:gd name="T62" fmla="*/ 0 w 43"/>
                <a:gd name="T63" fmla="*/ 6 h 41"/>
                <a:gd name="T64" fmla="*/ 0 w 43"/>
                <a:gd name="T65" fmla="*/ 8 h 41"/>
                <a:gd name="T66" fmla="*/ 0 w 43"/>
                <a:gd name="T67" fmla="*/ 8 h 41"/>
                <a:gd name="T68" fmla="*/ 0 w 43"/>
                <a:gd name="T69" fmla="*/ 8 h 41"/>
                <a:gd name="T70" fmla="*/ 0 w 43"/>
                <a:gd name="T71" fmla="*/ 10 h 41"/>
                <a:gd name="T72" fmla="*/ 2 w 43"/>
                <a:gd name="T73" fmla="*/ 10 h 41"/>
                <a:gd name="T74" fmla="*/ 2 w 43"/>
                <a:gd name="T75" fmla="*/ 10 h 41"/>
                <a:gd name="T76" fmla="*/ 2 w 43"/>
                <a:gd name="T77" fmla="*/ 10 h 41"/>
                <a:gd name="T78" fmla="*/ 4 w 43"/>
                <a:gd name="T79" fmla="*/ 14 h 41"/>
                <a:gd name="T80" fmla="*/ 8 w 43"/>
                <a:gd name="T81" fmla="*/ 19 h 41"/>
                <a:gd name="T82" fmla="*/ 14 w 43"/>
                <a:gd name="T83" fmla="*/ 23 h 41"/>
                <a:gd name="T84" fmla="*/ 18 w 43"/>
                <a:gd name="T85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41">
                  <a:moveTo>
                    <a:pt x="18" y="27"/>
                  </a:moveTo>
                  <a:lnTo>
                    <a:pt x="25" y="33"/>
                  </a:lnTo>
                  <a:lnTo>
                    <a:pt x="29" y="37"/>
                  </a:lnTo>
                  <a:lnTo>
                    <a:pt x="31" y="39"/>
                  </a:lnTo>
                  <a:lnTo>
                    <a:pt x="33" y="41"/>
                  </a:lnTo>
                  <a:lnTo>
                    <a:pt x="43" y="31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9"/>
                  </a:lnTo>
                  <a:lnTo>
                    <a:pt x="14" y="23"/>
                  </a:lnTo>
                  <a:lnTo>
                    <a:pt x="1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3" name="Freeform 15"/>
            <p:cNvSpPr>
              <a:spLocks/>
            </p:cNvSpPr>
            <p:nvPr/>
          </p:nvSpPr>
          <p:spPr bwMode="auto">
            <a:xfrm>
              <a:off x="5772151" y="1416050"/>
              <a:ext cx="338138" cy="323850"/>
            </a:xfrm>
            <a:custGeom>
              <a:avLst/>
              <a:gdLst>
                <a:gd name="T0" fmla="*/ 143 w 213"/>
                <a:gd name="T1" fmla="*/ 7 h 204"/>
                <a:gd name="T2" fmla="*/ 108 w 213"/>
                <a:gd name="T3" fmla="*/ 0 h 204"/>
                <a:gd name="T4" fmla="*/ 84 w 213"/>
                <a:gd name="T5" fmla="*/ 7 h 204"/>
                <a:gd name="T6" fmla="*/ 59 w 213"/>
                <a:gd name="T7" fmla="*/ 37 h 204"/>
                <a:gd name="T8" fmla="*/ 47 w 213"/>
                <a:gd name="T9" fmla="*/ 68 h 204"/>
                <a:gd name="T10" fmla="*/ 49 w 213"/>
                <a:gd name="T11" fmla="*/ 81 h 204"/>
                <a:gd name="T12" fmla="*/ 61 w 213"/>
                <a:gd name="T13" fmla="*/ 91 h 204"/>
                <a:gd name="T14" fmla="*/ 74 w 213"/>
                <a:gd name="T15" fmla="*/ 85 h 204"/>
                <a:gd name="T16" fmla="*/ 88 w 213"/>
                <a:gd name="T17" fmla="*/ 62 h 204"/>
                <a:gd name="T18" fmla="*/ 100 w 213"/>
                <a:gd name="T19" fmla="*/ 50 h 204"/>
                <a:gd name="T20" fmla="*/ 108 w 213"/>
                <a:gd name="T21" fmla="*/ 50 h 204"/>
                <a:gd name="T22" fmla="*/ 133 w 213"/>
                <a:gd name="T23" fmla="*/ 74 h 204"/>
                <a:gd name="T24" fmla="*/ 186 w 213"/>
                <a:gd name="T25" fmla="*/ 126 h 204"/>
                <a:gd name="T26" fmla="*/ 189 w 213"/>
                <a:gd name="T27" fmla="*/ 132 h 204"/>
                <a:gd name="T28" fmla="*/ 176 w 213"/>
                <a:gd name="T29" fmla="*/ 140 h 204"/>
                <a:gd name="T30" fmla="*/ 168 w 213"/>
                <a:gd name="T31" fmla="*/ 146 h 204"/>
                <a:gd name="T32" fmla="*/ 162 w 213"/>
                <a:gd name="T33" fmla="*/ 159 h 204"/>
                <a:gd name="T34" fmla="*/ 154 w 213"/>
                <a:gd name="T35" fmla="*/ 157 h 204"/>
                <a:gd name="T36" fmla="*/ 149 w 213"/>
                <a:gd name="T37" fmla="*/ 169 h 204"/>
                <a:gd name="T38" fmla="*/ 139 w 213"/>
                <a:gd name="T39" fmla="*/ 179 h 204"/>
                <a:gd name="T40" fmla="*/ 98 w 213"/>
                <a:gd name="T41" fmla="*/ 155 h 204"/>
                <a:gd name="T42" fmla="*/ 129 w 213"/>
                <a:gd name="T43" fmla="*/ 189 h 204"/>
                <a:gd name="T44" fmla="*/ 119 w 213"/>
                <a:gd name="T45" fmla="*/ 198 h 204"/>
                <a:gd name="T46" fmla="*/ 106 w 213"/>
                <a:gd name="T47" fmla="*/ 177 h 204"/>
                <a:gd name="T48" fmla="*/ 104 w 213"/>
                <a:gd name="T49" fmla="*/ 167 h 204"/>
                <a:gd name="T50" fmla="*/ 94 w 213"/>
                <a:gd name="T51" fmla="*/ 152 h 204"/>
                <a:gd name="T52" fmla="*/ 88 w 213"/>
                <a:gd name="T53" fmla="*/ 155 h 204"/>
                <a:gd name="T54" fmla="*/ 86 w 213"/>
                <a:gd name="T55" fmla="*/ 146 h 204"/>
                <a:gd name="T56" fmla="*/ 71 w 213"/>
                <a:gd name="T57" fmla="*/ 136 h 204"/>
                <a:gd name="T58" fmla="*/ 67 w 213"/>
                <a:gd name="T59" fmla="*/ 136 h 204"/>
                <a:gd name="T60" fmla="*/ 59 w 213"/>
                <a:gd name="T61" fmla="*/ 120 h 204"/>
                <a:gd name="T62" fmla="*/ 47 w 213"/>
                <a:gd name="T63" fmla="*/ 118 h 204"/>
                <a:gd name="T64" fmla="*/ 47 w 213"/>
                <a:gd name="T65" fmla="*/ 113 h 204"/>
                <a:gd name="T66" fmla="*/ 37 w 213"/>
                <a:gd name="T67" fmla="*/ 97 h 204"/>
                <a:gd name="T68" fmla="*/ 26 w 213"/>
                <a:gd name="T69" fmla="*/ 99 h 204"/>
                <a:gd name="T70" fmla="*/ 0 w 213"/>
                <a:gd name="T71" fmla="*/ 130 h 204"/>
                <a:gd name="T72" fmla="*/ 14 w 213"/>
                <a:gd name="T73" fmla="*/ 144 h 204"/>
                <a:gd name="T74" fmla="*/ 22 w 213"/>
                <a:gd name="T75" fmla="*/ 142 h 204"/>
                <a:gd name="T76" fmla="*/ 22 w 213"/>
                <a:gd name="T77" fmla="*/ 152 h 204"/>
                <a:gd name="T78" fmla="*/ 37 w 213"/>
                <a:gd name="T79" fmla="*/ 165 h 204"/>
                <a:gd name="T80" fmla="*/ 41 w 213"/>
                <a:gd name="T81" fmla="*/ 165 h 204"/>
                <a:gd name="T82" fmla="*/ 43 w 213"/>
                <a:gd name="T83" fmla="*/ 175 h 204"/>
                <a:gd name="T84" fmla="*/ 59 w 213"/>
                <a:gd name="T85" fmla="*/ 183 h 204"/>
                <a:gd name="T86" fmla="*/ 59 w 213"/>
                <a:gd name="T87" fmla="*/ 187 h 204"/>
                <a:gd name="T88" fmla="*/ 71 w 213"/>
                <a:gd name="T89" fmla="*/ 202 h 204"/>
                <a:gd name="T90" fmla="*/ 82 w 213"/>
                <a:gd name="T91" fmla="*/ 202 h 204"/>
                <a:gd name="T92" fmla="*/ 117 w 213"/>
                <a:gd name="T93" fmla="*/ 204 h 204"/>
                <a:gd name="T94" fmla="*/ 131 w 213"/>
                <a:gd name="T95" fmla="*/ 194 h 204"/>
                <a:gd name="T96" fmla="*/ 133 w 213"/>
                <a:gd name="T97" fmla="*/ 185 h 204"/>
                <a:gd name="T98" fmla="*/ 137 w 213"/>
                <a:gd name="T99" fmla="*/ 183 h 204"/>
                <a:gd name="T100" fmla="*/ 152 w 213"/>
                <a:gd name="T101" fmla="*/ 175 h 204"/>
                <a:gd name="T102" fmla="*/ 154 w 213"/>
                <a:gd name="T103" fmla="*/ 167 h 204"/>
                <a:gd name="T104" fmla="*/ 156 w 213"/>
                <a:gd name="T105" fmla="*/ 165 h 204"/>
                <a:gd name="T106" fmla="*/ 164 w 213"/>
                <a:gd name="T107" fmla="*/ 163 h 204"/>
                <a:gd name="T108" fmla="*/ 174 w 213"/>
                <a:gd name="T109" fmla="*/ 148 h 204"/>
                <a:gd name="T110" fmla="*/ 174 w 213"/>
                <a:gd name="T111" fmla="*/ 144 h 204"/>
                <a:gd name="T112" fmla="*/ 184 w 213"/>
                <a:gd name="T113" fmla="*/ 144 h 204"/>
                <a:gd name="T114" fmla="*/ 195 w 213"/>
                <a:gd name="T115" fmla="*/ 130 h 204"/>
                <a:gd name="T116" fmla="*/ 158 w 213"/>
                <a:gd name="T117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" h="204">
                  <a:moveTo>
                    <a:pt x="158" y="17"/>
                  </a:moveTo>
                  <a:lnTo>
                    <a:pt x="158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6" y="13"/>
                  </a:lnTo>
                  <a:lnTo>
                    <a:pt x="154" y="13"/>
                  </a:lnTo>
                  <a:lnTo>
                    <a:pt x="154" y="13"/>
                  </a:lnTo>
                  <a:lnTo>
                    <a:pt x="152" y="11"/>
                  </a:lnTo>
                  <a:lnTo>
                    <a:pt x="149" y="11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3" y="7"/>
                  </a:lnTo>
                  <a:lnTo>
                    <a:pt x="141" y="7"/>
                  </a:lnTo>
                  <a:lnTo>
                    <a:pt x="139" y="4"/>
                  </a:lnTo>
                  <a:lnTo>
                    <a:pt x="135" y="4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78" y="11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71" y="17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7"/>
                  </a:lnTo>
                  <a:lnTo>
                    <a:pt x="63" y="31"/>
                  </a:lnTo>
                  <a:lnTo>
                    <a:pt x="61" y="33"/>
                  </a:lnTo>
                  <a:lnTo>
                    <a:pt x="59" y="37"/>
                  </a:lnTo>
                  <a:lnTo>
                    <a:pt x="57" y="44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8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4"/>
                  </a:lnTo>
                  <a:lnTo>
                    <a:pt x="47" y="74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5" y="87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9" y="89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5" y="91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9" y="91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8" y="81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4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3" y="52"/>
                  </a:lnTo>
                  <a:lnTo>
                    <a:pt x="115" y="54"/>
                  </a:lnTo>
                  <a:lnTo>
                    <a:pt x="117" y="56"/>
                  </a:lnTo>
                  <a:lnTo>
                    <a:pt x="121" y="60"/>
                  </a:lnTo>
                  <a:lnTo>
                    <a:pt x="125" y="64"/>
                  </a:lnTo>
                  <a:lnTo>
                    <a:pt x="129" y="68"/>
                  </a:lnTo>
                  <a:lnTo>
                    <a:pt x="133" y="74"/>
                  </a:lnTo>
                  <a:lnTo>
                    <a:pt x="139" y="81"/>
                  </a:lnTo>
                  <a:lnTo>
                    <a:pt x="145" y="85"/>
                  </a:lnTo>
                  <a:lnTo>
                    <a:pt x="149" y="91"/>
                  </a:lnTo>
                  <a:lnTo>
                    <a:pt x="156" y="97"/>
                  </a:lnTo>
                  <a:lnTo>
                    <a:pt x="160" y="101"/>
                  </a:lnTo>
                  <a:lnTo>
                    <a:pt x="164" y="105"/>
                  </a:lnTo>
                  <a:lnTo>
                    <a:pt x="168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6" y="126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4"/>
                  </a:lnTo>
                  <a:lnTo>
                    <a:pt x="189" y="134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45" y="109"/>
                  </a:lnTo>
                  <a:lnTo>
                    <a:pt x="139" y="11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58" y="161"/>
                  </a:lnTo>
                  <a:lnTo>
                    <a:pt x="158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4" y="159"/>
                  </a:lnTo>
                  <a:lnTo>
                    <a:pt x="154" y="157"/>
                  </a:lnTo>
                  <a:lnTo>
                    <a:pt x="154" y="157"/>
                  </a:lnTo>
                  <a:lnTo>
                    <a:pt x="125" y="130"/>
                  </a:lnTo>
                  <a:lnTo>
                    <a:pt x="119" y="136"/>
                  </a:lnTo>
                  <a:lnTo>
                    <a:pt x="145" y="163"/>
                  </a:lnTo>
                  <a:lnTo>
                    <a:pt x="147" y="165"/>
                  </a:lnTo>
                  <a:lnTo>
                    <a:pt x="147" y="165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7" y="167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9" y="171"/>
                  </a:lnTo>
                  <a:lnTo>
                    <a:pt x="149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41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125" y="183"/>
                  </a:lnTo>
                  <a:lnTo>
                    <a:pt x="127" y="183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7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89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9" y="191"/>
                  </a:lnTo>
                  <a:lnTo>
                    <a:pt x="127" y="191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9" y="198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00" y="183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7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6" y="173"/>
                  </a:lnTo>
                  <a:lnTo>
                    <a:pt x="106" y="173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9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98" y="159"/>
                  </a:lnTo>
                  <a:lnTo>
                    <a:pt x="98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7"/>
                  </a:lnTo>
                  <a:lnTo>
                    <a:pt x="98" y="155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4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6" y="157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78" y="140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6" y="138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71" y="136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5" y="138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7" y="132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59" y="120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8"/>
                  </a:lnTo>
                  <a:lnTo>
                    <a:pt x="51" y="118"/>
                  </a:lnTo>
                  <a:lnTo>
                    <a:pt x="51" y="118"/>
                  </a:lnTo>
                  <a:lnTo>
                    <a:pt x="49" y="118"/>
                  </a:lnTo>
                  <a:lnTo>
                    <a:pt x="49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99"/>
                  </a:lnTo>
                  <a:lnTo>
                    <a:pt x="37" y="97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4" y="122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10" y="140"/>
                  </a:lnTo>
                  <a:lnTo>
                    <a:pt x="10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20" y="142"/>
                  </a:lnTo>
                  <a:lnTo>
                    <a:pt x="20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32" y="163"/>
                  </a:lnTo>
                  <a:lnTo>
                    <a:pt x="32" y="163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3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1" y="181"/>
                  </a:lnTo>
                  <a:lnTo>
                    <a:pt x="51" y="181"/>
                  </a:lnTo>
                  <a:lnTo>
                    <a:pt x="51" y="183"/>
                  </a:lnTo>
                  <a:lnTo>
                    <a:pt x="53" y="183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1" y="183"/>
                  </a:lnTo>
                  <a:lnTo>
                    <a:pt x="61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3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1" y="194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69" y="202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96" y="187"/>
                  </a:lnTo>
                  <a:lnTo>
                    <a:pt x="108" y="200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202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2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31" y="196"/>
                  </a:lnTo>
                  <a:lnTo>
                    <a:pt x="131" y="194"/>
                  </a:lnTo>
                  <a:lnTo>
                    <a:pt x="131" y="194"/>
                  </a:lnTo>
                  <a:lnTo>
                    <a:pt x="133" y="194"/>
                  </a:lnTo>
                  <a:lnTo>
                    <a:pt x="133" y="194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33" y="189"/>
                  </a:lnTo>
                  <a:lnTo>
                    <a:pt x="133" y="189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29" y="179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1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3"/>
                  </a:lnTo>
                  <a:lnTo>
                    <a:pt x="143" y="181"/>
                  </a:lnTo>
                  <a:lnTo>
                    <a:pt x="145" y="181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4" y="167"/>
                  </a:lnTo>
                  <a:lnTo>
                    <a:pt x="154" y="165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2" y="163"/>
                  </a:lnTo>
                  <a:lnTo>
                    <a:pt x="152" y="163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8" y="165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2" y="165"/>
                  </a:lnTo>
                  <a:lnTo>
                    <a:pt x="162" y="165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72" y="157"/>
                  </a:lnTo>
                  <a:lnTo>
                    <a:pt x="172" y="157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2" y="155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4" y="150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70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3" y="134"/>
                  </a:lnTo>
                  <a:lnTo>
                    <a:pt x="193" y="134"/>
                  </a:lnTo>
                  <a:lnTo>
                    <a:pt x="195" y="132"/>
                  </a:lnTo>
                  <a:lnTo>
                    <a:pt x="195" y="132"/>
                  </a:lnTo>
                  <a:lnTo>
                    <a:pt x="195" y="130"/>
                  </a:lnTo>
                  <a:lnTo>
                    <a:pt x="195" y="130"/>
                  </a:lnTo>
                  <a:lnTo>
                    <a:pt x="195" y="128"/>
                  </a:lnTo>
                  <a:lnTo>
                    <a:pt x="193" y="128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3" y="124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91" y="122"/>
                  </a:lnTo>
                  <a:lnTo>
                    <a:pt x="178" y="109"/>
                  </a:lnTo>
                  <a:lnTo>
                    <a:pt x="213" y="72"/>
                  </a:lnTo>
                  <a:lnTo>
                    <a:pt x="160" y="17"/>
                  </a:lnTo>
                  <a:lnTo>
                    <a:pt x="15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4" name="Freeform 16"/>
            <p:cNvSpPr>
              <a:spLocks/>
            </p:cNvSpPr>
            <p:nvPr/>
          </p:nvSpPr>
          <p:spPr bwMode="auto">
            <a:xfrm>
              <a:off x="6032501" y="1384300"/>
              <a:ext cx="127000" cy="123825"/>
            </a:xfrm>
            <a:custGeom>
              <a:avLst/>
              <a:gdLst>
                <a:gd name="T0" fmla="*/ 80 w 80"/>
                <a:gd name="T1" fmla="*/ 57 h 78"/>
                <a:gd name="T2" fmla="*/ 80 w 80"/>
                <a:gd name="T3" fmla="*/ 55 h 78"/>
                <a:gd name="T4" fmla="*/ 78 w 80"/>
                <a:gd name="T5" fmla="*/ 53 h 78"/>
                <a:gd name="T6" fmla="*/ 76 w 80"/>
                <a:gd name="T7" fmla="*/ 53 h 78"/>
                <a:gd name="T8" fmla="*/ 25 w 80"/>
                <a:gd name="T9" fmla="*/ 2 h 78"/>
                <a:gd name="T10" fmla="*/ 22 w 80"/>
                <a:gd name="T11" fmla="*/ 0 h 78"/>
                <a:gd name="T12" fmla="*/ 20 w 80"/>
                <a:gd name="T13" fmla="*/ 0 h 78"/>
                <a:gd name="T14" fmla="*/ 18 w 80"/>
                <a:gd name="T15" fmla="*/ 0 h 78"/>
                <a:gd name="T16" fmla="*/ 16 w 80"/>
                <a:gd name="T17" fmla="*/ 0 h 78"/>
                <a:gd name="T18" fmla="*/ 14 w 80"/>
                <a:gd name="T19" fmla="*/ 0 h 78"/>
                <a:gd name="T20" fmla="*/ 12 w 80"/>
                <a:gd name="T21" fmla="*/ 0 h 78"/>
                <a:gd name="T22" fmla="*/ 10 w 80"/>
                <a:gd name="T23" fmla="*/ 2 h 78"/>
                <a:gd name="T24" fmla="*/ 2 w 80"/>
                <a:gd name="T25" fmla="*/ 10 h 78"/>
                <a:gd name="T26" fmla="*/ 0 w 80"/>
                <a:gd name="T27" fmla="*/ 12 h 78"/>
                <a:gd name="T28" fmla="*/ 0 w 80"/>
                <a:gd name="T29" fmla="*/ 14 h 78"/>
                <a:gd name="T30" fmla="*/ 0 w 80"/>
                <a:gd name="T31" fmla="*/ 16 h 78"/>
                <a:gd name="T32" fmla="*/ 0 w 80"/>
                <a:gd name="T33" fmla="*/ 18 h 78"/>
                <a:gd name="T34" fmla="*/ 0 w 80"/>
                <a:gd name="T35" fmla="*/ 18 h 78"/>
                <a:gd name="T36" fmla="*/ 0 w 80"/>
                <a:gd name="T37" fmla="*/ 20 h 78"/>
                <a:gd name="T38" fmla="*/ 0 w 80"/>
                <a:gd name="T39" fmla="*/ 22 h 78"/>
                <a:gd name="T40" fmla="*/ 2 w 80"/>
                <a:gd name="T41" fmla="*/ 24 h 78"/>
                <a:gd name="T42" fmla="*/ 55 w 80"/>
                <a:gd name="T43" fmla="*/ 76 h 78"/>
                <a:gd name="T44" fmla="*/ 57 w 80"/>
                <a:gd name="T45" fmla="*/ 76 h 78"/>
                <a:gd name="T46" fmla="*/ 59 w 80"/>
                <a:gd name="T47" fmla="*/ 78 h 78"/>
                <a:gd name="T48" fmla="*/ 61 w 80"/>
                <a:gd name="T49" fmla="*/ 78 h 78"/>
                <a:gd name="T50" fmla="*/ 64 w 80"/>
                <a:gd name="T51" fmla="*/ 78 h 78"/>
                <a:gd name="T52" fmla="*/ 66 w 80"/>
                <a:gd name="T53" fmla="*/ 78 h 78"/>
                <a:gd name="T54" fmla="*/ 66 w 80"/>
                <a:gd name="T55" fmla="*/ 76 h 78"/>
                <a:gd name="T56" fmla="*/ 68 w 80"/>
                <a:gd name="T57" fmla="*/ 76 h 78"/>
                <a:gd name="T58" fmla="*/ 78 w 80"/>
                <a:gd name="T59" fmla="*/ 68 h 78"/>
                <a:gd name="T60" fmla="*/ 78 w 80"/>
                <a:gd name="T61" fmla="*/ 66 h 78"/>
                <a:gd name="T62" fmla="*/ 80 w 80"/>
                <a:gd name="T63" fmla="*/ 64 h 78"/>
                <a:gd name="T64" fmla="*/ 80 w 80"/>
                <a:gd name="T65" fmla="*/ 61 h 78"/>
                <a:gd name="T66" fmla="*/ 80 w 80"/>
                <a:gd name="T67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8">
                  <a:moveTo>
                    <a:pt x="80" y="59"/>
                  </a:move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3" y="74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4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59"/>
                  </a:ln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5" name="Freeform 17"/>
            <p:cNvSpPr>
              <a:spLocks/>
            </p:cNvSpPr>
            <p:nvPr/>
          </p:nvSpPr>
          <p:spPr bwMode="auto">
            <a:xfrm>
              <a:off x="5816601" y="1801813"/>
              <a:ext cx="153988" cy="74613"/>
            </a:xfrm>
            <a:custGeom>
              <a:avLst/>
              <a:gdLst>
                <a:gd name="T0" fmla="*/ 20 w 47"/>
                <a:gd name="T1" fmla="*/ 17 h 23"/>
                <a:gd name="T2" fmla="*/ 20 w 47"/>
                <a:gd name="T3" fmla="*/ 17 h 23"/>
                <a:gd name="T4" fmla="*/ 23 w 47"/>
                <a:gd name="T5" fmla="*/ 16 h 23"/>
                <a:gd name="T6" fmla="*/ 23 w 47"/>
                <a:gd name="T7" fmla="*/ 16 h 23"/>
                <a:gd name="T8" fmla="*/ 26 w 47"/>
                <a:gd name="T9" fmla="*/ 18 h 23"/>
                <a:gd name="T10" fmla="*/ 27 w 47"/>
                <a:gd name="T11" fmla="*/ 18 h 23"/>
                <a:gd name="T12" fmla="*/ 30 w 47"/>
                <a:gd name="T13" fmla="*/ 17 h 23"/>
                <a:gd name="T14" fmla="*/ 33 w 47"/>
                <a:gd name="T15" fmla="*/ 17 h 23"/>
                <a:gd name="T16" fmla="*/ 34 w 47"/>
                <a:gd name="T17" fmla="*/ 17 h 23"/>
                <a:gd name="T18" fmla="*/ 40 w 47"/>
                <a:gd name="T19" fmla="*/ 17 h 23"/>
                <a:gd name="T20" fmla="*/ 45 w 47"/>
                <a:gd name="T21" fmla="*/ 18 h 23"/>
                <a:gd name="T22" fmla="*/ 47 w 47"/>
                <a:gd name="T23" fmla="*/ 17 h 23"/>
                <a:gd name="T24" fmla="*/ 47 w 47"/>
                <a:gd name="T25" fmla="*/ 16 h 23"/>
                <a:gd name="T26" fmla="*/ 40 w 47"/>
                <a:gd name="T27" fmla="*/ 15 h 23"/>
                <a:gd name="T28" fmla="*/ 37 w 47"/>
                <a:gd name="T29" fmla="*/ 14 h 23"/>
                <a:gd name="T30" fmla="*/ 32 w 47"/>
                <a:gd name="T31" fmla="*/ 14 h 23"/>
                <a:gd name="T32" fmla="*/ 28 w 47"/>
                <a:gd name="T33" fmla="*/ 14 h 23"/>
                <a:gd name="T34" fmla="*/ 26 w 47"/>
                <a:gd name="T35" fmla="*/ 12 h 23"/>
                <a:gd name="T36" fmla="*/ 24 w 47"/>
                <a:gd name="T37" fmla="*/ 10 h 23"/>
                <a:gd name="T38" fmla="*/ 21 w 47"/>
                <a:gd name="T39" fmla="*/ 8 h 23"/>
                <a:gd name="T40" fmla="*/ 21 w 47"/>
                <a:gd name="T41" fmla="*/ 7 h 23"/>
                <a:gd name="T42" fmla="*/ 23 w 47"/>
                <a:gd name="T43" fmla="*/ 2 h 23"/>
                <a:gd name="T44" fmla="*/ 23 w 47"/>
                <a:gd name="T45" fmla="*/ 1 h 23"/>
                <a:gd name="T46" fmla="*/ 21 w 47"/>
                <a:gd name="T47" fmla="*/ 0 h 23"/>
                <a:gd name="T48" fmla="*/ 21 w 47"/>
                <a:gd name="T49" fmla="*/ 0 h 23"/>
                <a:gd name="T50" fmla="*/ 17 w 47"/>
                <a:gd name="T51" fmla="*/ 1 h 23"/>
                <a:gd name="T52" fmla="*/ 15 w 47"/>
                <a:gd name="T53" fmla="*/ 3 h 23"/>
                <a:gd name="T54" fmla="*/ 12 w 47"/>
                <a:gd name="T55" fmla="*/ 6 h 23"/>
                <a:gd name="T56" fmla="*/ 9 w 47"/>
                <a:gd name="T57" fmla="*/ 9 h 23"/>
                <a:gd name="T58" fmla="*/ 5 w 47"/>
                <a:gd name="T59" fmla="*/ 15 h 23"/>
                <a:gd name="T60" fmla="*/ 0 w 47"/>
                <a:gd name="T61" fmla="*/ 21 h 23"/>
                <a:gd name="T62" fmla="*/ 2 w 47"/>
                <a:gd name="T63" fmla="*/ 23 h 23"/>
                <a:gd name="T64" fmla="*/ 8 w 47"/>
                <a:gd name="T65" fmla="*/ 16 h 23"/>
                <a:gd name="T66" fmla="*/ 15 w 47"/>
                <a:gd name="T67" fmla="*/ 9 h 23"/>
                <a:gd name="T68" fmla="*/ 16 w 47"/>
                <a:gd name="T69" fmla="*/ 10 h 23"/>
                <a:gd name="T70" fmla="*/ 13 w 47"/>
                <a:gd name="T71" fmla="*/ 14 h 23"/>
                <a:gd name="T72" fmla="*/ 14 w 47"/>
                <a:gd name="T73" fmla="*/ 15 h 23"/>
                <a:gd name="T74" fmla="*/ 15 w 47"/>
                <a:gd name="T75" fmla="*/ 15 h 23"/>
                <a:gd name="T76" fmla="*/ 18 w 47"/>
                <a:gd name="T77" fmla="*/ 14 h 23"/>
                <a:gd name="T78" fmla="*/ 19 w 47"/>
                <a:gd name="T79" fmla="*/ 15 h 23"/>
                <a:gd name="T80" fmla="*/ 18 w 47"/>
                <a:gd name="T81" fmla="*/ 16 h 23"/>
                <a:gd name="T82" fmla="*/ 20 w 47"/>
                <a:gd name="T8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23"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8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6" y="17"/>
                    <a:pt x="37" y="17"/>
                    <a:pt x="40" y="17"/>
                  </a:cubicBezTo>
                  <a:cubicBezTo>
                    <a:pt x="42" y="17"/>
                    <a:pt x="43" y="18"/>
                    <a:pt x="45" y="18"/>
                  </a:cubicBezTo>
                  <a:cubicBezTo>
                    <a:pt x="46" y="18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2" y="15"/>
                    <a:pt x="40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4" y="14"/>
                    <a:pt x="32" y="14"/>
                  </a:cubicBezTo>
                  <a:cubicBezTo>
                    <a:pt x="31" y="14"/>
                    <a:pt x="29" y="14"/>
                    <a:pt x="28" y="14"/>
                  </a:cubicBezTo>
                  <a:cubicBezTo>
                    <a:pt x="27" y="14"/>
                    <a:pt x="27" y="13"/>
                    <a:pt x="26" y="12"/>
                  </a:cubicBezTo>
                  <a:cubicBezTo>
                    <a:pt x="25" y="10"/>
                    <a:pt x="25" y="11"/>
                    <a:pt x="24" y="10"/>
                  </a:cubicBezTo>
                  <a:cubicBezTo>
                    <a:pt x="23" y="10"/>
                    <a:pt x="21" y="9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1"/>
                    <a:pt x="6" y="13"/>
                    <a:pt x="5" y="15"/>
                  </a:cubicBezTo>
                  <a:cubicBezTo>
                    <a:pt x="4" y="16"/>
                    <a:pt x="0" y="20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7" y="17"/>
                    <a:pt x="8" y="16"/>
                  </a:cubicBezTo>
                  <a:cubicBezTo>
                    <a:pt x="9" y="15"/>
                    <a:pt x="14" y="9"/>
                    <a:pt x="15" y="9"/>
                  </a:cubicBezTo>
                  <a:cubicBezTo>
                    <a:pt x="15" y="9"/>
                    <a:pt x="16" y="9"/>
                    <a:pt x="16" y="10"/>
                  </a:cubicBezTo>
                  <a:cubicBezTo>
                    <a:pt x="16" y="11"/>
                    <a:pt x="13" y="13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4"/>
                    <a:pt x="18" y="14"/>
                  </a:cubicBezTo>
                  <a:cubicBezTo>
                    <a:pt x="18" y="14"/>
                    <a:pt x="19" y="15"/>
                    <a:pt x="19" y="15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6" name="Freeform 18"/>
            <p:cNvSpPr>
              <a:spLocks/>
            </p:cNvSpPr>
            <p:nvPr/>
          </p:nvSpPr>
          <p:spPr bwMode="auto">
            <a:xfrm>
              <a:off x="5813426" y="1762125"/>
              <a:ext cx="215900" cy="20638"/>
            </a:xfrm>
            <a:custGeom>
              <a:avLst/>
              <a:gdLst>
                <a:gd name="T0" fmla="*/ 66 w 66"/>
                <a:gd name="T1" fmla="*/ 3 h 6"/>
                <a:gd name="T2" fmla="*/ 64 w 66"/>
                <a:gd name="T3" fmla="*/ 0 h 6"/>
                <a:gd name="T4" fmla="*/ 3 w 66"/>
                <a:gd name="T5" fmla="*/ 0 h 6"/>
                <a:gd name="T6" fmla="*/ 0 w 66"/>
                <a:gd name="T7" fmla="*/ 3 h 6"/>
                <a:gd name="T8" fmla="*/ 3 w 66"/>
                <a:gd name="T9" fmla="*/ 6 h 6"/>
                <a:gd name="T10" fmla="*/ 64 w 66"/>
                <a:gd name="T11" fmla="*/ 6 h 6"/>
                <a:gd name="T12" fmla="*/ 66 w 6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">
                  <a:moveTo>
                    <a:pt x="66" y="3"/>
                  </a:moveTo>
                  <a:cubicBezTo>
                    <a:pt x="66" y="2"/>
                    <a:pt x="65" y="0"/>
                    <a:pt x="6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6" y="5"/>
                    <a:pt x="6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7" name="Freeform 19"/>
            <p:cNvSpPr>
              <a:spLocks/>
            </p:cNvSpPr>
            <p:nvPr/>
          </p:nvSpPr>
          <p:spPr bwMode="auto">
            <a:xfrm>
              <a:off x="5946776" y="1801813"/>
              <a:ext cx="79375" cy="15875"/>
            </a:xfrm>
            <a:custGeom>
              <a:avLst/>
              <a:gdLst>
                <a:gd name="T0" fmla="*/ 24 w 24"/>
                <a:gd name="T1" fmla="*/ 2 h 5"/>
                <a:gd name="T2" fmla="*/ 22 w 24"/>
                <a:gd name="T3" fmla="*/ 0 h 5"/>
                <a:gd name="T4" fmla="*/ 2 w 24"/>
                <a:gd name="T5" fmla="*/ 0 h 5"/>
                <a:gd name="T6" fmla="*/ 0 w 24"/>
                <a:gd name="T7" fmla="*/ 2 h 5"/>
                <a:gd name="T8" fmla="*/ 2 w 24"/>
                <a:gd name="T9" fmla="*/ 5 h 5"/>
                <a:gd name="T10" fmla="*/ 22 w 24"/>
                <a:gd name="T11" fmla="*/ 5 h 5"/>
                <a:gd name="T12" fmla="*/ 24 w 24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4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158" name="Freeform 20"/>
            <p:cNvSpPr>
              <a:spLocks/>
            </p:cNvSpPr>
            <p:nvPr/>
          </p:nvSpPr>
          <p:spPr bwMode="auto">
            <a:xfrm>
              <a:off x="5748338" y="1651000"/>
              <a:ext cx="349250" cy="287338"/>
            </a:xfrm>
            <a:custGeom>
              <a:avLst/>
              <a:gdLst>
                <a:gd name="T0" fmla="*/ 96 w 107"/>
                <a:gd name="T1" fmla="*/ 61 h 88"/>
                <a:gd name="T2" fmla="*/ 96 w 107"/>
                <a:gd name="T3" fmla="*/ 64 h 88"/>
                <a:gd name="T4" fmla="*/ 96 w 107"/>
                <a:gd name="T5" fmla="*/ 69 h 88"/>
                <a:gd name="T6" fmla="*/ 95 w 107"/>
                <a:gd name="T7" fmla="*/ 77 h 88"/>
                <a:gd name="T8" fmla="*/ 13 w 107"/>
                <a:gd name="T9" fmla="*/ 77 h 88"/>
                <a:gd name="T10" fmla="*/ 11 w 107"/>
                <a:gd name="T11" fmla="*/ 74 h 88"/>
                <a:gd name="T12" fmla="*/ 11 w 107"/>
                <a:gd name="T13" fmla="*/ 25 h 88"/>
                <a:gd name="T14" fmla="*/ 12 w 107"/>
                <a:gd name="T15" fmla="*/ 11 h 88"/>
                <a:gd name="T16" fmla="*/ 0 w 107"/>
                <a:gd name="T17" fmla="*/ 0 h 88"/>
                <a:gd name="T18" fmla="*/ 0 w 107"/>
                <a:gd name="T19" fmla="*/ 82 h 88"/>
                <a:gd name="T20" fmla="*/ 2 w 107"/>
                <a:gd name="T21" fmla="*/ 86 h 88"/>
                <a:gd name="T22" fmla="*/ 6 w 107"/>
                <a:gd name="T23" fmla="*/ 88 h 88"/>
                <a:gd name="T24" fmla="*/ 102 w 107"/>
                <a:gd name="T25" fmla="*/ 88 h 88"/>
                <a:gd name="T26" fmla="*/ 105 w 107"/>
                <a:gd name="T27" fmla="*/ 86 h 88"/>
                <a:gd name="T28" fmla="*/ 107 w 107"/>
                <a:gd name="T29" fmla="*/ 83 h 88"/>
                <a:gd name="T30" fmla="*/ 107 w 107"/>
                <a:gd name="T31" fmla="*/ 65 h 88"/>
                <a:gd name="T32" fmla="*/ 107 w 107"/>
                <a:gd name="T33" fmla="*/ 52 h 88"/>
                <a:gd name="T34" fmla="*/ 107 w 107"/>
                <a:gd name="T35" fmla="*/ 0 h 88"/>
                <a:gd name="T36" fmla="*/ 96 w 107"/>
                <a:gd name="T37" fmla="*/ 11 h 88"/>
                <a:gd name="T38" fmla="*/ 96 w 107"/>
                <a:gd name="T39" fmla="*/ 6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88">
                  <a:moveTo>
                    <a:pt x="96" y="61"/>
                  </a:moveTo>
                  <a:cubicBezTo>
                    <a:pt x="96" y="62"/>
                    <a:pt x="96" y="63"/>
                    <a:pt x="96" y="6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71"/>
                    <a:pt x="97" y="77"/>
                    <a:pt x="95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1" y="76"/>
                    <a:pt x="11" y="74"/>
                  </a:cubicBezTo>
                  <a:cubicBezTo>
                    <a:pt x="11" y="55"/>
                    <a:pt x="11" y="25"/>
                    <a:pt x="11" y="25"/>
                  </a:cubicBezTo>
                  <a:cubicBezTo>
                    <a:pt x="11" y="20"/>
                    <a:pt x="12" y="16"/>
                    <a:pt x="12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2" y="86"/>
                    <a:pt x="2" y="86"/>
                  </a:cubicBezTo>
                  <a:cubicBezTo>
                    <a:pt x="3" y="87"/>
                    <a:pt x="5" y="88"/>
                    <a:pt x="6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3" y="88"/>
                    <a:pt x="105" y="87"/>
                    <a:pt x="105" y="86"/>
                  </a:cubicBezTo>
                  <a:cubicBezTo>
                    <a:pt x="106" y="85"/>
                    <a:pt x="107" y="85"/>
                    <a:pt x="107" y="83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96" y="11"/>
                    <a:pt x="96" y="11"/>
                    <a:pt x="96" y="11"/>
                  </a:cubicBezTo>
                  <a:lnTo>
                    <a:pt x="9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endParaRPr>
            </a:p>
          </p:txBody>
        </p:sp>
      </p:grpSp>
      <p:cxnSp>
        <p:nvCxnSpPr>
          <p:cNvPr id="159" name="Прямая со стрелкой 158"/>
          <p:cNvCxnSpPr/>
          <p:nvPr/>
        </p:nvCxnSpPr>
        <p:spPr>
          <a:xfrm>
            <a:off x="7718626" y="5061020"/>
            <a:ext cx="1166352" cy="925024"/>
          </a:xfrm>
          <a:prstGeom prst="straightConnector1">
            <a:avLst/>
          </a:prstGeom>
          <a:ln w="22225">
            <a:solidFill>
              <a:srgbClr val="0291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7906093" y="4697074"/>
            <a:ext cx="978885" cy="419534"/>
          </a:xfrm>
          <a:prstGeom prst="straightConnector1">
            <a:avLst/>
          </a:prstGeom>
          <a:ln w="22225">
            <a:solidFill>
              <a:srgbClr val="0291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8019047" y="4260148"/>
            <a:ext cx="968542" cy="0"/>
          </a:xfrm>
          <a:prstGeom prst="straightConnector1">
            <a:avLst/>
          </a:prstGeom>
          <a:ln w="22225">
            <a:solidFill>
              <a:srgbClr val="0291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V="1">
            <a:off x="7906093" y="3334825"/>
            <a:ext cx="1038209" cy="583731"/>
          </a:xfrm>
          <a:prstGeom prst="straightConnector1">
            <a:avLst/>
          </a:prstGeom>
          <a:ln w="22225">
            <a:solidFill>
              <a:srgbClr val="0291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620642" y="3512960"/>
            <a:ext cx="22975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 2015 года</a:t>
            </a:r>
            <a:endParaRPr lang="ru-RU" altLang="ru-RU" sz="19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839846" y="1636268"/>
            <a:ext cx="5461956" cy="550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402" tIns="35560" rIns="35560" bIns="35560" numCol="1" spcCol="1270" anchor="ctr" anchorCtr="0">
            <a:noAutofit/>
          </a:bodyPr>
          <a:lstStyle/>
          <a:p>
            <a:pPr marL="9525" lvl="0" algn="ctr" defTabSz="622300">
              <a:spcBef>
                <a:spcPct val="0"/>
              </a:spcBef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(Распоряжение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Правительства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Российской Федерации от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4 декабря 2015 г. №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2488-р)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cxnSp>
        <p:nvCxnSpPr>
          <p:cNvPr id="165" name="Прямая со стрелкой 164"/>
          <p:cNvCxnSpPr/>
          <p:nvPr/>
        </p:nvCxnSpPr>
        <p:spPr>
          <a:xfrm flipV="1">
            <a:off x="7829223" y="2489800"/>
            <a:ext cx="1099881" cy="984596"/>
          </a:xfrm>
          <a:prstGeom prst="straightConnector1">
            <a:avLst/>
          </a:prstGeom>
          <a:ln w="22225">
            <a:solidFill>
              <a:srgbClr val="0291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Стрелка вправо 165"/>
          <p:cNvSpPr/>
          <p:nvPr/>
        </p:nvSpPr>
        <p:spPr>
          <a:xfrm rot="10800000">
            <a:off x="4109382" y="4081305"/>
            <a:ext cx="1269770" cy="316356"/>
          </a:xfrm>
          <a:prstGeom prst="rightArrow">
            <a:avLst>
              <a:gd name="adj1" fmla="val 44625"/>
              <a:gd name="adj2" fmla="val 78468"/>
            </a:avLst>
          </a:prstGeom>
          <a:solidFill>
            <a:srgbClr val="029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27415" y="654822"/>
            <a:ext cx="11207095" cy="11520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402" tIns="35560" rIns="35560" bIns="35560" numCol="1" spcCol="1270" anchor="ctr" anchorCtr="0">
            <a:noAutofit/>
          </a:bodyPr>
          <a:lstStyle/>
          <a:p>
            <a:pPr marL="9525" algn="ctr" defTabSz="622300">
              <a:spcBef>
                <a:spcPct val="0"/>
              </a:spcBef>
              <a:spcAft>
                <a:spcPct val="35000"/>
              </a:spcAft>
              <a:buClr>
                <a:srgbClr val="0291A0"/>
              </a:buClr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Площадка</a:t>
            </a:r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E5465A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РТС-тендер</a:t>
            </a:r>
            <a:r>
              <a:rPr lang="ru-RU" sz="1600" b="1" dirty="0">
                <a:solidFill>
                  <a:schemeClr val="tx1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включена в перечень юридических лиц для организации продажи государственного и муниципального имущества в электронной </a:t>
            </a: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форме</a:t>
            </a:r>
            <a:endParaRPr lang="ru-RU" sz="1600" dirty="0">
              <a:solidFill>
                <a:schemeClr val="tx1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116366" y="112913"/>
            <a:ext cx="798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ФУНКЦИОНАЛ СЕКЦИИ «ИМУЩЕСТВЕННЫЕ ТОРГИ»</a:t>
            </a:r>
            <a:endParaRPr lang="ru-RU" altLang="ru-RU" sz="2000" b="1" dirty="0">
              <a:solidFill>
                <a:srgbClr val="E4465A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385060" y="826249"/>
            <a:ext cx="7359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Функционал площадки позволяет проводить </a:t>
            </a:r>
            <a:r>
              <a:rPr lang="ru-RU" sz="14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следующие </a:t>
            </a:r>
            <a:r>
              <a:rPr lang="ru-RU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виды электронных процедур: </a:t>
            </a:r>
            <a:endParaRPr lang="ru-RU" sz="14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7" name="Номер слайда 81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7</a:t>
            </a:r>
            <a:endParaRPr lang="ru-RU" sz="1200" dirty="0">
              <a:solidFill>
                <a:schemeClr val="bg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941" y="5317123"/>
            <a:ext cx="5590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291A0"/>
              </a:buClr>
              <a:buFont typeface="Arial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200-ФЗ «Лесной кодекс РФ»</a:t>
            </a:r>
            <a:endParaRPr lang="is-IS" sz="1200" dirty="0" smtClean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178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ФЗ «О приватизации государственного </a:t>
            </a: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муниципального имущества</a:t>
            </a: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»</a:t>
            </a: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229 ФЗ «Об исполнительном производстве»</a:t>
            </a: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Правительства РФ  от </a:t>
            </a: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27.08.2012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</a:t>
            </a: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№ </a:t>
            </a:r>
            <a:r>
              <a:rPr lang="ru-RU" sz="1200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860</a:t>
            </a:r>
          </a:p>
          <a:p>
            <a:pPr>
              <a:spcAft>
                <a:spcPts val="0"/>
              </a:spcAft>
            </a:pPr>
            <a:endParaRPr lang="ru-RU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2516" y="5317783"/>
            <a:ext cx="60118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Постановление Правительства РФ от 30.09.2015 г. № 1041</a:t>
            </a: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Приказ</a:t>
            </a:r>
            <a:r>
              <a:rPr lang="is-I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ФАС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России </a:t>
            </a:r>
            <a:r>
              <a:rPr lang="is-IS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от 10.02.2010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г. № 67</a:t>
            </a: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Постановление Правительства Москвы от 28.06.2016 г. № 371-ПП</a:t>
            </a: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Распоряжение Правительства РФ от 10.05.2017 г. № 894-Р</a:t>
            </a:r>
            <a:endParaRPr lang="en-US" sz="12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291A0"/>
              </a:buClr>
              <a:buFont typeface="Arial" charset="0"/>
              <a:buChar char="•"/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Постановление Правительства РФ от 15.05.2014 г. № 450 </a:t>
            </a:r>
          </a:p>
          <a:p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20454" y="4956686"/>
            <a:ext cx="197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СООТВЕТСТВИЕ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88800" y="1252385"/>
            <a:ext cx="2849082" cy="83193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РЕАЛИЗАЦИИ ИМУЩЕСТВА, ОБРАЩЕННОГО В СОБСТВЕННОСТЬ ГОСУДАРСТВА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88800" y="2162975"/>
            <a:ext cx="2849082" cy="853207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ПРОДАЖЕ АРЕСТОВАННОГО ИМУЩЕСТВА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88800" y="3097613"/>
            <a:ext cx="2849082" cy="833708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С ПОДАЧЕЙ ЗАЯВОК ДВУМЯ ЧАСТЯМИ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88800" y="4021561"/>
            <a:ext cx="2849082" cy="79821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СПЕЦИАЛИЗИРОВАННЫЙ АУКЦИОН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6514" y="1250265"/>
            <a:ext cx="2849081" cy="836417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НА ПРАВО ПОЛЬЗОВАНИЯ УЧАСТКАМИ НЕДР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46514" y="2174862"/>
            <a:ext cx="2849081" cy="853207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ПРИОБРЕТЕНИЮ ПРАВА НА ЗАКЛЮЧЕНИЕ ДОГОВОРА ВОДОПОЛЬЗОВАНИЯ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6514" y="3109500"/>
            <a:ext cx="2849081" cy="833708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С ЗАКРЫТОЙ ПОДАЧЕЙ ЦЕНОВЫХ ПРЕДЛОЖЕНИЙ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46514" y="4033448"/>
            <a:ext cx="2849081" cy="79821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ПУБЛИЧНОЕ ПРЕДЛОЖЕНИЕ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04228" y="1252506"/>
            <a:ext cx="2843208" cy="83193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НА ПРАВО ЗАКЛЮЧЕНИЯ ДОГОВОРА ПОЛЬЗОВАНИЯ РЫБОВОДНЫМ УЧАСТКОМ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4228" y="2172621"/>
            <a:ext cx="2843208" cy="853207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АРЕНДЕ ЛЕСНОГО УЧАСТКА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04228" y="3107259"/>
            <a:ext cx="2843208" cy="833708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РЕАЛИЗАЦИИ ДРЕВЕСИНЫ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04228" y="4031207"/>
            <a:ext cx="2843208" cy="79821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ПРОДАЖА БЕЗ ОБЪЯВЛЕНИЯ ЦЕНЫ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3110" y="1257851"/>
            <a:ext cx="2842040" cy="83193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3110" y="2177966"/>
            <a:ext cx="2842040" cy="853207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АРЕНДЕ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3109" y="3119025"/>
            <a:ext cx="2842040" cy="833708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АУКЦИОН ПО ПРОДАЖЕ ЛЕСНЫХ НАСАЖДЕНИЙ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3110" y="4036552"/>
            <a:ext cx="2842040" cy="798215"/>
          </a:xfrm>
          <a:prstGeom prst="rect">
            <a:avLst/>
          </a:prstGeom>
          <a:solidFill>
            <a:srgbClr val="0291A0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sx="98000" sy="98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КОНКУРС</a:t>
            </a:r>
            <a:endParaRPr lang="ru-RU" sz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44491" y="5853137"/>
            <a:ext cx="1145156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4491" y="4072208"/>
            <a:ext cx="1145156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27683" y="2464487"/>
            <a:ext cx="1145156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6366" y="112913"/>
            <a:ext cx="798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4465A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ДИНАМИКА РАЗВИТИЯ СЕКЦИИ «ИМУЩЕСТВЕННЫЕ ТОРГИ» </a:t>
            </a:r>
            <a:endParaRPr lang="ru-RU" altLang="ru-RU" sz="2000" b="1" dirty="0">
              <a:solidFill>
                <a:srgbClr val="E4465A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916" y="1788548"/>
            <a:ext cx="3738095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Общее количество торгов, штук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78" y="3123142"/>
            <a:ext cx="3486551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цена размещенных торгов, млрд рублей</a:t>
            </a:r>
            <a:endParaRPr lang="ru-RU" sz="1600" b="1" kern="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642" y="4885363"/>
            <a:ext cx="3141974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Общее количество участников торгов, штук</a:t>
            </a:r>
            <a:r>
              <a:rPr lang="ru-RU" sz="1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ru-RU" sz="1600" kern="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8166" y="6016143"/>
            <a:ext cx="846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ru-RU" sz="1400" kern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</a:t>
            </a:r>
            <a:r>
              <a:rPr lang="ru-RU" sz="1400" kern="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включая участников по закупкам 44-ФЗ, 223-ФЗ, коммерческим </a:t>
            </a:r>
            <a:r>
              <a:rPr lang="ru-RU" sz="1400" kern="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закупкам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Номер слайда 81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6</a:t>
            </a:r>
            <a:endParaRPr lang="ru-RU" sz="1200" dirty="0">
              <a:solidFill>
                <a:schemeClr val="bg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011350"/>
              </p:ext>
            </p:extLst>
          </p:nvPr>
        </p:nvGraphicFramePr>
        <p:xfrm>
          <a:off x="3897630" y="964084"/>
          <a:ext cx="7311546" cy="16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893689"/>
              </p:ext>
            </p:extLst>
          </p:nvPr>
        </p:nvGraphicFramePr>
        <p:xfrm>
          <a:off x="3897630" y="2736978"/>
          <a:ext cx="7311546" cy="147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963252"/>
              </p:ext>
            </p:extLst>
          </p:nvPr>
        </p:nvGraphicFramePr>
        <p:xfrm>
          <a:off x="3697947" y="4374015"/>
          <a:ext cx="7398695" cy="157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849611" y="760638"/>
            <a:ext cx="716863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ru-RU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41808" y="740712"/>
            <a:ext cx="716863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ru-RU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43253" y="704077"/>
            <a:ext cx="716863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ru-RU" b="1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75751" y="5160389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E5465A"/>
                </a:solidFill>
              </a:rPr>
              <a:t>НА НОЯБРЬ.18</a:t>
            </a:r>
            <a:endParaRPr lang="ru-RU" sz="1050" dirty="0">
              <a:solidFill>
                <a:srgbClr val="E5465A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80660" y="3491942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E5465A"/>
                </a:solidFill>
              </a:rPr>
              <a:t>НА НОЯБРЬ 18</a:t>
            </a:r>
            <a:endParaRPr lang="ru-RU" sz="1050" dirty="0">
              <a:solidFill>
                <a:srgbClr val="E5465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75751" y="1828488"/>
            <a:ext cx="10406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E5465A"/>
                </a:solidFill>
              </a:rPr>
              <a:t>НА  НОЯБРЬ.18</a:t>
            </a:r>
            <a:endParaRPr lang="ru-RU" sz="1050" dirty="0">
              <a:solidFill>
                <a:srgbClr val="E54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E4465A"/>
                </a:solidFill>
                <a:latin typeface="Myriad Pro" charset="0"/>
                <a:ea typeface="Myriad Pro" charset="0"/>
                <a:cs typeface="Myriad Pro" charset="0"/>
              </a:rPr>
              <a:t/>
            </a:r>
            <a:br>
              <a:rPr lang="ru-RU" sz="2000" b="1" dirty="0" smtClean="0">
                <a:solidFill>
                  <a:srgbClr val="E4465A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ОФИЦИАЛЬНЫЙ САЙТ ПЛОЩАДКИ </a:t>
            </a:r>
            <a:r>
              <a:rPr lang="ru-RU" sz="2000" b="1" dirty="0" smtClean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РТС-ТЕНДЕР</a:t>
            </a:r>
            <a:r>
              <a:rPr lang="en-US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 https://www.rts-tender.ru/</a:t>
            </a:r>
            <a:endParaRPr lang="ru-RU" sz="2000" b="1" dirty="0">
              <a:solidFill>
                <a:srgbClr val="E4465A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9" y="891540"/>
            <a:ext cx="8986386" cy="54101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02880" y="1615440"/>
            <a:ext cx="845820" cy="3276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04069" y="3992880"/>
            <a:ext cx="1760220" cy="1104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20350" y="3992880"/>
            <a:ext cx="1760220" cy="1104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43762" y="4000500"/>
            <a:ext cx="1760220" cy="1104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5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ПОИСК ПРОЦЕДУР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929639"/>
            <a:ext cx="5436870" cy="51435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929639"/>
            <a:ext cx="6236017" cy="51435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060" y="1996440"/>
            <a:ext cx="8001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3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 bwMode="auto">
          <a:xfrm>
            <a:off x="6586339" y="2135075"/>
            <a:ext cx="5361821" cy="3488485"/>
          </a:xfrm>
          <a:prstGeom prst="roundRect">
            <a:avLst>
              <a:gd name="adj" fmla="val 5882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270" lIns="91420" tIns="45711" rIns="91420" bIns="45711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ru-RU" sz="1400" b="1" dirty="0">
              <a:solidFill>
                <a:srgbClr val="444444"/>
              </a:solidFill>
              <a:latin typeface="Trebuchet MS" pitchFamily="34" charset="0"/>
              <a:ea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АККРЕДИТАЦИЯ ЗАЯВИТЕЛЕЙ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9" y="2135075"/>
            <a:ext cx="5431399" cy="348848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800" y="3853753"/>
            <a:ext cx="274320" cy="11048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24439" y="2640803"/>
            <a:ext cx="5555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291A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Копии действующей редакции учредительных документов</a:t>
            </a:r>
          </a:p>
          <a:p>
            <a:pPr marL="285750" indent="-285750">
              <a:spcBef>
                <a:spcPts val="600"/>
              </a:spcBef>
              <a:buClr>
                <a:srgbClr val="0291A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Копии документов, подтверждающий полномочия руководителя</a:t>
            </a:r>
          </a:p>
          <a:p>
            <a:pPr marL="285750" indent="-285750">
              <a:spcBef>
                <a:spcPts val="600"/>
              </a:spcBef>
              <a:buClr>
                <a:srgbClr val="0291A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Доверенность ( если от имени Заявителя действует лицо по доверенности)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9443" y="2272235"/>
            <a:ext cx="5231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291A0"/>
              </a:buClr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        </a:t>
            </a: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Заявитель –юридическое лицо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63661" y="1235483"/>
            <a:ext cx="5431399" cy="340939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Первичная форма аккредитации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609599" y="1235484"/>
            <a:ext cx="434341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35" y="1284361"/>
            <a:ext cx="273067" cy="250923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6685399" y="1252415"/>
            <a:ext cx="5201801" cy="340939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Список документов для аккредитации </a:t>
            </a: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86339" y="1245838"/>
            <a:ext cx="434341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9" y="1317029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503" y="1334458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449443" y="4057350"/>
            <a:ext cx="5231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291A0"/>
              </a:buClr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        </a:t>
            </a: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Заявитель – ИП или Физическое лицо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4439" y="4441059"/>
            <a:ext cx="555513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291A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Копия документа, удостоверяющая личность</a:t>
            </a:r>
          </a:p>
          <a:p>
            <a:pPr marL="285750" indent="-285750">
              <a:spcBef>
                <a:spcPts val="600"/>
              </a:spcBef>
              <a:buClr>
                <a:srgbClr val="0291A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Доверенность (если от имени Заявителя действует лицо по доверенности) </a:t>
            </a:r>
          </a:p>
        </p:txBody>
      </p:sp>
    </p:spTree>
    <p:extLst>
      <p:ext uri="{BB962C8B-B14F-4D97-AF65-F5344CB8AC3E}">
        <p14:creationId xmlns:p14="http://schemas.microsoft.com/office/powerpoint/2010/main" val="325880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E4465A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РАБОТА В ЛИЧНОМ КАБИНЕТЕ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00248"/>
            <a:ext cx="5615940" cy="32918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763660" y="1197385"/>
            <a:ext cx="5157081" cy="433294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Подача заявки на участие в торгах </a:t>
            </a:r>
          </a:p>
        </p:txBody>
      </p:sp>
      <p:sp>
        <p:nvSpPr>
          <p:cNvPr id="6" name="Овал 5"/>
          <p:cNvSpPr/>
          <p:nvPr/>
        </p:nvSpPr>
        <p:spPr>
          <a:xfrm>
            <a:off x="555426" y="1187710"/>
            <a:ext cx="434341" cy="390042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6" y="1277220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6585340" y="1196500"/>
            <a:ext cx="5301860" cy="434180"/>
          </a:xfrm>
          <a:prstGeom prst="roundRect">
            <a:avLst>
              <a:gd name="adj" fmla="val 0"/>
            </a:avLst>
          </a:prstGeom>
          <a:solidFill>
            <a:srgbClr val="E9E9E9"/>
          </a:solidFill>
          <a:ln w="3175" cap="flat" cmpd="sng" algn="ctr">
            <a:noFill/>
            <a:prstDash val="solid"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Подтвердить согласие </a:t>
            </a:r>
            <a:r>
              <a:rPr lang="en-US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</a:t>
            </a: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Информационным извещением</a:t>
            </a:r>
            <a:endParaRPr lang="en-US" altLang="ru-RU" sz="1400" dirty="0" smtClean="0">
              <a:solidFill>
                <a:srgbClr val="444444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altLang="ru-RU" sz="1400" dirty="0" smtClean="0">
                <a:solidFill>
                  <a:srgbClr val="444444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прикрепить необходимые документы </a:t>
            </a:r>
          </a:p>
        </p:txBody>
      </p:sp>
      <p:sp>
        <p:nvSpPr>
          <p:cNvPr id="10" name="Овал 9"/>
          <p:cNvSpPr/>
          <p:nvPr/>
        </p:nvSpPr>
        <p:spPr>
          <a:xfrm>
            <a:off x="6377106" y="1186824"/>
            <a:ext cx="496134" cy="443855"/>
          </a:xfrm>
          <a:prstGeom prst="ellipse">
            <a:avLst/>
          </a:prstGeom>
          <a:solidFill>
            <a:srgbClr val="3D9EA8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16" y="1276335"/>
            <a:ext cx="219319" cy="200826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19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70" y="2026919"/>
            <a:ext cx="5653210" cy="329184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2570" y="2400300"/>
            <a:ext cx="1446970" cy="16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9101" y="4000500"/>
            <a:ext cx="647700" cy="16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29720" y="3291840"/>
            <a:ext cx="2906549" cy="1173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TS-theme-070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TS-theme-0704" id="{2C22815F-60FE-4426-8FFB-61E655811DC0}" vid="{889836BD-78F0-45F3-8B9C-DCB1EDE64F1F}"/>
    </a:ext>
  </a:extLst>
</a:theme>
</file>

<file path=ppt/theme/theme2.xml><?xml version="1.0" encoding="utf-8"?>
<a:theme xmlns:a="http://schemas.openxmlformats.org/drawingml/2006/main" name="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TS-temp-0704" id="{75CBBE1F-371A-44A4-B5CE-7F627261596F}" vid="{61360224-1F88-4AA7-831A-C32898FDCE83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RTS-theme-0704</Template>
  <TotalTime>1466</TotalTime>
  <Words>670</Words>
  <Application>Microsoft Office PowerPoint</Application>
  <PresentationFormat>Произвольный</PresentationFormat>
  <Paragraphs>126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RTS-theme-0704</vt:lpstr>
      <vt:lpstr>Основной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ОФИЦИАЛЬНЫЙ САЙТ ПЛОЩАДКИ РТС-ТЕНДЕР https://www.rts-tender.ru/</vt:lpstr>
      <vt:lpstr>ПОИСК ПРОЦЕДУР</vt:lpstr>
      <vt:lpstr>АККРЕДИТАЦИЯ ЗАЯВИТЕЛЕЙ</vt:lpstr>
      <vt:lpstr>РАБОТА В ЛИЧНОМ КАБИНЕТЕ </vt:lpstr>
      <vt:lpstr>ЗАЧИСЛЕНИЕ ДЕНЕЖНЫХ СРЕДСТВ</vt:lpstr>
      <vt:lpstr>РАБОТА В ЛИЧНОМ КАБИНЕТЕ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Герус Валерия Игоревна</cp:lastModifiedBy>
  <cp:revision>97</cp:revision>
  <dcterms:created xsi:type="dcterms:W3CDTF">2017-04-07T11:54:36Z</dcterms:created>
  <dcterms:modified xsi:type="dcterms:W3CDTF">2018-12-24T09:37:21Z</dcterms:modified>
</cp:coreProperties>
</file>